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2"/>
  </p:notesMasterIdLst>
  <p:sldIdLst>
    <p:sldId id="298" r:id="rId2"/>
    <p:sldId id="256" r:id="rId3"/>
    <p:sldId id="290" r:id="rId4"/>
    <p:sldId id="293" r:id="rId5"/>
    <p:sldId id="297" r:id="rId6"/>
    <p:sldId id="295" r:id="rId7"/>
    <p:sldId id="318" r:id="rId8"/>
    <p:sldId id="296" r:id="rId9"/>
    <p:sldId id="299" r:id="rId10"/>
    <p:sldId id="302" r:id="rId11"/>
    <p:sldId id="313" r:id="rId12"/>
    <p:sldId id="263" r:id="rId13"/>
    <p:sldId id="300" r:id="rId14"/>
    <p:sldId id="301" r:id="rId15"/>
    <p:sldId id="304" r:id="rId16"/>
    <p:sldId id="310" r:id="rId17"/>
    <p:sldId id="314" r:id="rId18"/>
    <p:sldId id="306" r:id="rId19"/>
    <p:sldId id="309" r:id="rId20"/>
    <p:sldId id="308" r:id="rId21"/>
    <p:sldId id="307" r:id="rId22"/>
    <p:sldId id="311" r:id="rId23"/>
    <p:sldId id="273" r:id="rId24"/>
    <p:sldId id="316" r:id="rId25"/>
    <p:sldId id="317" r:id="rId26"/>
    <p:sldId id="312" r:id="rId27"/>
    <p:sldId id="305" r:id="rId28"/>
    <p:sldId id="292" r:id="rId29"/>
    <p:sldId id="291" r:id="rId30"/>
    <p:sldId id="270" r:id="rId31"/>
    <p:sldId id="268" r:id="rId32"/>
    <p:sldId id="287" r:id="rId33"/>
    <p:sldId id="259" r:id="rId34"/>
    <p:sldId id="303" r:id="rId35"/>
    <p:sldId id="264" r:id="rId36"/>
    <p:sldId id="265" r:id="rId37"/>
    <p:sldId id="266" r:id="rId38"/>
    <p:sldId id="286" r:id="rId39"/>
    <p:sldId id="276" r:id="rId40"/>
    <p:sldId id="275" r:id="rId41"/>
    <p:sldId id="267" r:id="rId42"/>
    <p:sldId id="274" r:id="rId43"/>
    <p:sldId id="271" r:id="rId44"/>
    <p:sldId id="272" r:id="rId45"/>
    <p:sldId id="281" r:id="rId46"/>
    <p:sldId id="315" r:id="rId47"/>
    <p:sldId id="284" r:id="rId48"/>
    <p:sldId id="285" r:id="rId49"/>
    <p:sldId id="280" r:id="rId50"/>
    <p:sldId id="277" r:id="rId51"/>
    <p:sldId id="262" r:id="rId52"/>
    <p:sldId id="257" r:id="rId53"/>
    <p:sldId id="269" r:id="rId54"/>
    <p:sldId id="279" r:id="rId55"/>
    <p:sldId id="282" r:id="rId56"/>
    <p:sldId id="283" r:id="rId57"/>
    <p:sldId id="288" r:id="rId58"/>
    <p:sldId id="258" r:id="rId59"/>
    <p:sldId id="261" r:id="rId60"/>
    <p:sldId id="29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2" autoAdjust="0"/>
    <p:restoredTop sz="76481" autoAdjust="0"/>
  </p:normalViewPr>
  <p:slideViewPr>
    <p:cSldViewPr snapToGrid="0">
      <p:cViewPr varScale="1">
        <p:scale>
          <a:sx n="57" d="100"/>
          <a:sy n="57" d="100"/>
        </p:scale>
        <p:origin x="1446" y="66"/>
      </p:cViewPr>
      <p:guideLst/>
    </p:cSldViewPr>
  </p:slideViewPr>
  <p:outlineViewPr>
    <p:cViewPr>
      <p:scale>
        <a:sx n="33" d="100"/>
        <a:sy n="33" d="100"/>
      </p:scale>
      <p:origin x="0" y="-486"/>
    </p:cViewPr>
  </p:outlineViewPr>
  <p:notesTextViewPr>
    <p:cViewPr>
      <p:scale>
        <a:sx n="1" d="1"/>
        <a:sy n="1" d="1"/>
      </p:scale>
      <p:origin x="0" y="0"/>
    </p:cViewPr>
  </p:notesTextViewPr>
  <p:notesViewPr>
    <p:cSldViewPr snapToGrid="0">
      <p:cViewPr varScale="1">
        <p:scale>
          <a:sx n="57" d="100"/>
          <a:sy n="57" d="100"/>
        </p:scale>
        <p:origin x="18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23B0E-0339-4BB8-9526-BAF11D85AEEA}" type="doc">
      <dgm:prSet loTypeId="urn:microsoft.com/office/officeart/2005/8/layout/venn1" loCatId="relationship" qsTypeId="urn:microsoft.com/office/officeart/2005/8/quickstyle/simple1" qsCatId="simple" csTypeId="urn:microsoft.com/office/officeart/2005/8/colors/accent1_2" csCatId="accent1" phldr="1"/>
      <dgm:spPr/>
    </dgm:pt>
    <dgm:pt modelId="{C937F906-0DE1-49FD-AF4D-32C4EE974D77}">
      <dgm:prSet phldrT="[Text]"/>
      <dgm:spPr>
        <a:solidFill>
          <a:schemeClr val="accent5">
            <a:lumMod val="40000"/>
            <a:lumOff val="60000"/>
            <a:alpha val="50000"/>
          </a:schemeClr>
        </a:solidFill>
      </dgm:spPr>
      <dgm:t>
        <a:bodyPr/>
        <a:lstStyle/>
        <a:p>
          <a:r>
            <a:rPr lang="en-US" dirty="0" smtClean="0"/>
            <a:t>Geometry</a:t>
          </a:r>
          <a:endParaRPr lang="en-US" dirty="0"/>
        </a:p>
      </dgm:t>
    </dgm:pt>
    <dgm:pt modelId="{1A4CB2C0-9CE6-4202-879C-FAB3AF1392F5}" type="parTrans" cxnId="{E77ED96F-F79D-400E-840D-76D995BCAE2A}">
      <dgm:prSet/>
      <dgm:spPr/>
      <dgm:t>
        <a:bodyPr/>
        <a:lstStyle/>
        <a:p>
          <a:endParaRPr lang="en-US"/>
        </a:p>
      </dgm:t>
    </dgm:pt>
    <dgm:pt modelId="{EC5BF26B-EB8D-45E9-9FA9-2AC409A324DD}" type="sibTrans" cxnId="{E77ED96F-F79D-400E-840D-76D995BCAE2A}">
      <dgm:prSet/>
      <dgm:spPr/>
      <dgm:t>
        <a:bodyPr/>
        <a:lstStyle/>
        <a:p>
          <a:endParaRPr lang="en-US"/>
        </a:p>
      </dgm:t>
    </dgm:pt>
    <dgm:pt modelId="{16EDA1AF-D9F4-4860-9F88-04C72C006A60}">
      <dgm:prSet phldrT="[Text]"/>
      <dgm:spPr>
        <a:solidFill>
          <a:schemeClr val="accent6">
            <a:lumMod val="40000"/>
            <a:lumOff val="60000"/>
            <a:alpha val="50000"/>
          </a:schemeClr>
        </a:solidFill>
      </dgm:spPr>
      <dgm:t>
        <a:bodyPr/>
        <a:lstStyle/>
        <a:p>
          <a:r>
            <a:rPr lang="en-US" dirty="0" smtClean="0"/>
            <a:t>Physical Science</a:t>
          </a:r>
          <a:endParaRPr lang="en-US" dirty="0"/>
        </a:p>
      </dgm:t>
    </dgm:pt>
    <dgm:pt modelId="{5CE5E687-FF2D-4FA6-A035-A85941E7D004}" type="parTrans" cxnId="{AACACA14-CEB9-432E-9923-CFF889BBAE3C}">
      <dgm:prSet/>
      <dgm:spPr/>
      <dgm:t>
        <a:bodyPr/>
        <a:lstStyle/>
        <a:p>
          <a:endParaRPr lang="en-US"/>
        </a:p>
      </dgm:t>
    </dgm:pt>
    <dgm:pt modelId="{7163FBCC-C2B1-498A-BE1B-97C155D2DDD6}" type="sibTrans" cxnId="{AACACA14-CEB9-432E-9923-CFF889BBAE3C}">
      <dgm:prSet/>
      <dgm:spPr/>
      <dgm:t>
        <a:bodyPr/>
        <a:lstStyle/>
        <a:p>
          <a:endParaRPr lang="en-US"/>
        </a:p>
      </dgm:t>
    </dgm:pt>
    <dgm:pt modelId="{342347ED-A635-4D64-A4AE-E1E2DFD38703}" type="pres">
      <dgm:prSet presAssocID="{7A123B0E-0339-4BB8-9526-BAF11D85AEEA}" presName="compositeShape" presStyleCnt="0">
        <dgm:presLayoutVars>
          <dgm:chMax val="7"/>
          <dgm:dir/>
          <dgm:resizeHandles val="exact"/>
        </dgm:presLayoutVars>
      </dgm:prSet>
      <dgm:spPr/>
    </dgm:pt>
    <dgm:pt modelId="{90A5A368-0C60-4C83-BE03-FE3ECDB6BC85}" type="pres">
      <dgm:prSet presAssocID="{C937F906-0DE1-49FD-AF4D-32C4EE974D77}" presName="circ1" presStyleLbl="vennNode1" presStyleIdx="0" presStyleCnt="2"/>
      <dgm:spPr/>
      <dgm:t>
        <a:bodyPr/>
        <a:lstStyle/>
        <a:p>
          <a:endParaRPr lang="en-US"/>
        </a:p>
      </dgm:t>
    </dgm:pt>
    <dgm:pt modelId="{5BDF9CC7-C916-44ED-B48F-8705F10076C9}" type="pres">
      <dgm:prSet presAssocID="{C937F906-0DE1-49FD-AF4D-32C4EE974D77}" presName="circ1Tx" presStyleLbl="revTx" presStyleIdx="0" presStyleCnt="0">
        <dgm:presLayoutVars>
          <dgm:chMax val="0"/>
          <dgm:chPref val="0"/>
          <dgm:bulletEnabled val="1"/>
        </dgm:presLayoutVars>
      </dgm:prSet>
      <dgm:spPr/>
      <dgm:t>
        <a:bodyPr/>
        <a:lstStyle/>
        <a:p>
          <a:endParaRPr lang="en-US"/>
        </a:p>
      </dgm:t>
    </dgm:pt>
    <dgm:pt modelId="{31551F58-3AAD-499D-A493-3CBFB37F47DC}" type="pres">
      <dgm:prSet presAssocID="{16EDA1AF-D9F4-4860-9F88-04C72C006A60}" presName="circ2" presStyleLbl="vennNode1" presStyleIdx="1" presStyleCnt="2"/>
      <dgm:spPr/>
      <dgm:t>
        <a:bodyPr/>
        <a:lstStyle/>
        <a:p>
          <a:endParaRPr lang="en-US"/>
        </a:p>
      </dgm:t>
    </dgm:pt>
    <dgm:pt modelId="{1A94E5E0-777E-493E-B064-24BBC6DA0110}" type="pres">
      <dgm:prSet presAssocID="{16EDA1AF-D9F4-4860-9F88-04C72C006A60}" presName="circ2Tx" presStyleLbl="revTx" presStyleIdx="0" presStyleCnt="0">
        <dgm:presLayoutVars>
          <dgm:chMax val="0"/>
          <dgm:chPref val="0"/>
          <dgm:bulletEnabled val="1"/>
        </dgm:presLayoutVars>
      </dgm:prSet>
      <dgm:spPr/>
      <dgm:t>
        <a:bodyPr/>
        <a:lstStyle/>
        <a:p>
          <a:endParaRPr lang="en-US"/>
        </a:p>
      </dgm:t>
    </dgm:pt>
  </dgm:ptLst>
  <dgm:cxnLst>
    <dgm:cxn modelId="{AACACA14-CEB9-432E-9923-CFF889BBAE3C}" srcId="{7A123B0E-0339-4BB8-9526-BAF11D85AEEA}" destId="{16EDA1AF-D9F4-4860-9F88-04C72C006A60}" srcOrd="1" destOrd="0" parTransId="{5CE5E687-FF2D-4FA6-A035-A85941E7D004}" sibTransId="{7163FBCC-C2B1-498A-BE1B-97C155D2DDD6}"/>
    <dgm:cxn modelId="{18F125F3-1FE8-4214-A190-E919A1C09547}" type="presOf" srcId="{7A123B0E-0339-4BB8-9526-BAF11D85AEEA}" destId="{342347ED-A635-4D64-A4AE-E1E2DFD38703}" srcOrd="0" destOrd="0" presId="urn:microsoft.com/office/officeart/2005/8/layout/venn1"/>
    <dgm:cxn modelId="{E77ED96F-F79D-400E-840D-76D995BCAE2A}" srcId="{7A123B0E-0339-4BB8-9526-BAF11D85AEEA}" destId="{C937F906-0DE1-49FD-AF4D-32C4EE974D77}" srcOrd="0" destOrd="0" parTransId="{1A4CB2C0-9CE6-4202-879C-FAB3AF1392F5}" sibTransId="{EC5BF26B-EB8D-45E9-9FA9-2AC409A324DD}"/>
    <dgm:cxn modelId="{6C173BF0-E7DB-4E7E-B8C0-A9DF881BE6DA}" type="presOf" srcId="{16EDA1AF-D9F4-4860-9F88-04C72C006A60}" destId="{31551F58-3AAD-499D-A493-3CBFB37F47DC}" srcOrd="0" destOrd="0" presId="urn:microsoft.com/office/officeart/2005/8/layout/venn1"/>
    <dgm:cxn modelId="{59C6A910-30F6-4976-AF04-95B4F6DBFB55}" type="presOf" srcId="{C937F906-0DE1-49FD-AF4D-32C4EE974D77}" destId="{5BDF9CC7-C916-44ED-B48F-8705F10076C9}" srcOrd="1" destOrd="0" presId="urn:microsoft.com/office/officeart/2005/8/layout/venn1"/>
    <dgm:cxn modelId="{B5CE9263-AA09-4544-B7F7-65335D7C8ED4}" type="presOf" srcId="{16EDA1AF-D9F4-4860-9F88-04C72C006A60}" destId="{1A94E5E0-777E-493E-B064-24BBC6DA0110}" srcOrd="1" destOrd="0" presId="urn:microsoft.com/office/officeart/2005/8/layout/venn1"/>
    <dgm:cxn modelId="{3A31D713-EF06-4218-A931-372C644D5D36}" type="presOf" srcId="{C937F906-0DE1-49FD-AF4D-32C4EE974D77}" destId="{90A5A368-0C60-4C83-BE03-FE3ECDB6BC85}" srcOrd="0" destOrd="0" presId="urn:microsoft.com/office/officeart/2005/8/layout/venn1"/>
    <dgm:cxn modelId="{9095D20C-BAF6-48EE-8CE0-90519A77089A}" type="presParOf" srcId="{342347ED-A635-4D64-A4AE-E1E2DFD38703}" destId="{90A5A368-0C60-4C83-BE03-FE3ECDB6BC85}" srcOrd="0" destOrd="0" presId="urn:microsoft.com/office/officeart/2005/8/layout/venn1"/>
    <dgm:cxn modelId="{08917207-46FB-415F-A24D-74D9FEF94EAF}" type="presParOf" srcId="{342347ED-A635-4D64-A4AE-E1E2DFD38703}" destId="{5BDF9CC7-C916-44ED-B48F-8705F10076C9}" srcOrd="1" destOrd="0" presId="urn:microsoft.com/office/officeart/2005/8/layout/venn1"/>
    <dgm:cxn modelId="{1C5E710A-758D-4015-937F-125D2994EC8E}" type="presParOf" srcId="{342347ED-A635-4D64-A4AE-E1E2DFD38703}" destId="{31551F58-3AAD-499D-A493-3CBFB37F47DC}" srcOrd="2" destOrd="0" presId="urn:microsoft.com/office/officeart/2005/8/layout/venn1"/>
    <dgm:cxn modelId="{09FC430F-DF1D-491E-A838-C0840E1CB512}" type="presParOf" srcId="{342347ED-A635-4D64-A4AE-E1E2DFD38703}" destId="{1A94E5E0-777E-493E-B064-24BBC6DA011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86468-33E8-483E-B493-67CCDB7BA1F7}" type="datetimeFigureOut">
              <a:rPr lang="en-US" smtClean="0"/>
              <a:t>2/21/2015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48372-C31C-4B8D-B0F2-512573FD5A5F}" type="slidenum">
              <a:rPr lang="en-US" smtClean="0"/>
              <a:t>‹#›</a:t>
            </a:fld>
            <a:endParaRPr lang="en-US"/>
          </a:p>
        </p:txBody>
      </p:sp>
    </p:spTree>
    <p:extLst>
      <p:ext uri="{BB962C8B-B14F-4D97-AF65-F5344CB8AC3E}">
        <p14:creationId xmlns:p14="http://schemas.microsoft.com/office/powerpoint/2010/main" val="308171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set</a:t>
            </a:r>
            <a:r>
              <a:rPr lang="en-US" baseline="0" dirty="0" smtClean="0"/>
              <a:t> up a name tag paper trifold for me &amp; others there early, set out paper/markers for others to do the same as they settle into seats</a:t>
            </a:r>
          </a:p>
          <a:p>
            <a:endParaRPr lang="en-US" baseline="0" dirty="0" smtClean="0"/>
          </a:p>
          <a:p>
            <a:r>
              <a:rPr lang="en-US" baseline="0" dirty="0" smtClean="0"/>
              <a:t>One paper will already have “Am I going to have to redo all of the competency work I already did?”</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a:t>
            </a:fld>
            <a:endParaRPr lang="en-US"/>
          </a:p>
        </p:txBody>
      </p:sp>
    </p:spTree>
    <p:extLst>
      <p:ext uri="{BB962C8B-B14F-4D97-AF65-F5344CB8AC3E}">
        <p14:creationId xmlns:p14="http://schemas.microsoft.com/office/powerpoint/2010/main" val="291504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EDC report cited</a:t>
            </a:r>
            <a:r>
              <a:rPr lang="en-US" baseline="0" dirty="0" smtClean="0"/>
              <a:t> as a strength that we all had similar ideas about competencies, assessments, etc…      </a:t>
            </a:r>
          </a:p>
          <a:p>
            <a:r>
              <a:rPr lang="en-US" baseline="0" dirty="0" smtClean="0"/>
              <a:t>A lot of us laughed at that, because it doesn’t seem as consistent from inside the building, but our approaches tend to be more similar to one another than to other schools…</a:t>
            </a:r>
          </a:p>
          <a:p>
            <a:r>
              <a:rPr lang="en-US" baseline="0" dirty="0" smtClean="0"/>
              <a:t>It’s </a:t>
            </a:r>
            <a:r>
              <a:rPr lang="en-US" b="1" baseline="0" dirty="0" smtClean="0"/>
              <a:t>not necessarily a bad thing </a:t>
            </a:r>
            <a:r>
              <a:rPr lang="en-US" baseline="0" dirty="0" smtClean="0"/>
              <a:t>– we’ve tried lots of different things and there are pros/cons to each…</a:t>
            </a:r>
          </a:p>
          <a:p>
            <a:r>
              <a:rPr lang="en-US" baseline="0" dirty="0" smtClean="0"/>
              <a:t>We’re probably not the only school that’s less uniform than we might think or theoretically want…</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10</a:t>
            </a:fld>
            <a:endParaRPr lang="en-US"/>
          </a:p>
        </p:txBody>
      </p:sp>
    </p:spTree>
    <p:extLst>
      <p:ext uri="{BB962C8B-B14F-4D97-AF65-F5344CB8AC3E}">
        <p14:creationId xmlns:p14="http://schemas.microsoft.com/office/powerpoint/2010/main" val="2312716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SloppySam</a:t>
            </a:r>
            <a:r>
              <a:rPr lang="en-US" dirty="0" smtClean="0"/>
              <a:t> is a</a:t>
            </a:r>
            <a:r>
              <a:rPr lang="en-US" baseline="0" dirty="0" smtClean="0"/>
              <a:t> terrible procrastinator, doesn’t “type” assignments, handwriting is sloppy, notebook is a mess, he doesn’t work well with others…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 “gets” the content, he can do the lab experiments, his graphs &amp; lab reports have all the pieces and the content quality is there…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Does he earn credit for physical science??    Do I still want to report out about those School to Career / 21</a:t>
            </a:r>
            <a:r>
              <a:rPr lang="en-US" baseline="30000" dirty="0" smtClean="0"/>
              <a:t>st</a:t>
            </a:r>
            <a:r>
              <a:rPr lang="en-US" baseline="0" dirty="0" smtClean="0"/>
              <a:t> Century Skills?</a:t>
            </a:r>
          </a:p>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11</a:t>
            </a:fld>
            <a:endParaRPr lang="en-US"/>
          </a:p>
        </p:txBody>
      </p:sp>
    </p:spTree>
    <p:extLst>
      <p:ext uri="{BB962C8B-B14F-4D97-AF65-F5344CB8AC3E}">
        <p14:creationId xmlns:p14="http://schemas.microsoft.com/office/powerpoint/2010/main" val="203078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SloppySam</a:t>
            </a:r>
            <a:r>
              <a:rPr lang="en-US" dirty="0" smtClean="0"/>
              <a:t> is a</a:t>
            </a:r>
            <a:r>
              <a:rPr lang="en-US" baseline="0" dirty="0" smtClean="0"/>
              <a:t> terrible procrastinator, doesn’t “type” assignments, handwriting is sloppy, notebook is a mess, he doesn’t work well with others…   Does that mean he doesn’t earn credit for physical science??    Do I still want to report out about those School to Career / 21</a:t>
            </a:r>
            <a:r>
              <a:rPr lang="en-US" baseline="30000" dirty="0" smtClean="0"/>
              <a:t>st</a:t>
            </a:r>
            <a:r>
              <a:rPr lang="en-US" baseline="0" dirty="0" smtClean="0"/>
              <a:t> Century Skills?</a:t>
            </a:r>
          </a:p>
          <a:p>
            <a:r>
              <a:rPr lang="en-US" baseline="0" dirty="0" smtClean="0"/>
              <a:t>WE SAID YES TO BOTH…</a:t>
            </a:r>
          </a:p>
          <a:p>
            <a:endParaRPr lang="en-US" baseline="0" dirty="0" smtClean="0"/>
          </a:p>
          <a:p>
            <a:r>
              <a:rPr lang="en-US" baseline="0" dirty="0" smtClean="0"/>
              <a:t>We defined &amp; created school-wide rubrics for 21</a:t>
            </a:r>
            <a:r>
              <a:rPr lang="en-US" baseline="30000" dirty="0" smtClean="0"/>
              <a:t>st</a:t>
            </a:r>
            <a:r>
              <a:rPr lang="en-US" baseline="0" dirty="0" smtClean="0"/>
              <a:t> Century…   agreed that they should be SEPARATE from course competencies….   Should MATTER, like our effort &amp; conduct grades used to – they factored into honor roll, privileges, showed on report cards, etc…    But it was TOO MUCH ALL AT ONCE…  we didn’t have a way to do it, and dropped it temporarily.</a:t>
            </a:r>
          </a:p>
          <a:p>
            <a:endParaRPr lang="en-US" baseline="0" dirty="0" smtClean="0"/>
          </a:p>
          <a:p>
            <a:r>
              <a:rPr lang="en-US" baseline="0" dirty="0" smtClean="0"/>
              <a:t>Also now using competencies for SLOs and Learning Studios, but those are outside scope of these sessions…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12</a:t>
            </a:fld>
            <a:endParaRPr lang="en-US"/>
          </a:p>
        </p:txBody>
      </p:sp>
    </p:spTree>
    <p:extLst>
      <p:ext uri="{BB962C8B-B14F-4D97-AF65-F5344CB8AC3E}">
        <p14:creationId xmlns:p14="http://schemas.microsoft.com/office/powerpoint/2010/main" val="4193101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UBD format for</a:t>
            </a:r>
            <a:r>
              <a:rPr lang="en-US" baseline="0" dirty="0" smtClean="0"/>
              <a:t> competency</a:t>
            </a:r>
            <a:r>
              <a:rPr lang="en-US" dirty="0" smtClean="0"/>
              <a:t>…   like early state</a:t>
            </a:r>
            <a:r>
              <a:rPr lang="en-US" baseline="0" dirty="0" smtClean="0"/>
              <a:t> model course competencies with Rose Colby</a:t>
            </a:r>
            <a:endParaRPr lang="en-US" dirty="0" smtClean="0"/>
          </a:p>
          <a:p>
            <a:r>
              <a:rPr lang="en-US" dirty="0" smtClean="0"/>
              <a:t> I</a:t>
            </a:r>
            <a:r>
              <a:rPr lang="en-US" baseline="0" dirty="0" smtClean="0"/>
              <a:t> Can…  as “indicators”</a:t>
            </a:r>
          </a:p>
          <a:p>
            <a:r>
              <a:rPr lang="en-US" baseline="0" dirty="0" smtClean="0"/>
              <a:t>Rubrics are for the indicators</a:t>
            </a:r>
          </a:p>
          <a:p>
            <a:endParaRPr lang="en-US" baseline="0" dirty="0" smtClean="0"/>
          </a:p>
          <a:p>
            <a:r>
              <a:rPr lang="en-US" baseline="0" dirty="0" smtClean="0"/>
              <a:t>Then ideas at state &amp; school level changed…  State Science subject-area competencies under Rose Colby have “students will demonstrate the ability to…” format.    (</a:t>
            </a:r>
            <a:r>
              <a:rPr lang="en-US" baseline="0" dirty="0" err="1" smtClean="0"/>
              <a:t>Kearsage</a:t>
            </a:r>
            <a:r>
              <a:rPr lang="en-US" baseline="0" dirty="0" smtClean="0"/>
              <a:t> science teacher contributed to those)   Many teachers who came a year later used competencies of second form.</a:t>
            </a:r>
          </a:p>
          <a:p>
            <a:endParaRPr lang="en-US" baseline="0" dirty="0" smtClean="0"/>
          </a:p>
          <a:p>
            <a:r>
              <a:rPr lang="en-US" baseline="0" dirty="0" smtClean="0"/>
              <a:t>Many </a:t>
            </a:r>
            <a:r>
              <a:rPr lang="en-US" b="1" baseline="0" dirty="0" smtClean="0"/>
              <a:t>teachers started with MORE competencies</a:t>
            </a:r>
            <a:r>
              <a:rPr lang="en-US" baseline="0" dirty="0" smtClean="0"/>
              <a:t>, then reduced / consolidated once they started trying to actually assess each competency.</a:t>
            </a:r>
          </a:p>
          <a:p>
            <a:endParaRPr lang="en-US" baseline="0" dirty="0" smtClean="0"/>
          </a:p>
          <a:p>
            <a:r>
              <a:rPr lang="en-US" baseline="0" dirty="0" smtClean="0"/>
              <a:t>We did a terrible job supporting new teachers – OOPS!   Last year, they entered whatever…   This year, vet through dept.</a:t>
            </a:r>
          </a:p>
          <a:p>
            <a:r>
              <a:rPr lang="en-US" baseline="0" dirty="0" smtClean="0"/>
              <a:t>More details on vetting &amp; </a:t>
            </a:r>
            <a:r>
              <a:rPr lang="en-US" baseline="0" dirty="0" err="1" smtClean="0"/>
              <a:t>crosswalking</a:t>
            </a:r>
            <a:r>
              <a:rPr lang="en-US" baseline="0" dirty="0" smtClean="0"/>
              <a:t> with </a:t>
            </a:r>
            <a:r>
              <a:rPr lang="en-US" baseline="0" dirty="0" err="1" smtClean="0"/>
              <a:t>nat’l</a:t>
            </a:r>
            <a:r>
              <a:rPr lang="en-US" baseline="0" dirty="0" smtClean="0"/>
              <a:t> / state standards in next session….</a:t>
            </a:r>
          </a:p>
          <a:p>
            <a:endParaRPr lang="en-US" baseline="0" dirty="0" smtClean="0"/>
          </a:p>
        </p:txBody>
      </p:sp>
      <p:sp>
        <p:nvSpPr>
          <p:cNvPr id="4" name="Slide Number Placeholder 3"/>
          <p:cNvSpPr>
            <a:spLocks noGrp="1"/>
          </p:cNvSpPr>
          <p:nvPr>
            <p:ph type="sldNum" sz="quarter" idx="10"/>
          </p:nvPr>
        </p:nvSpPr>
        <p:spPr/>
        <p:txBody>
          <a:bodyPr/>
          <a:lstStyle/>
          <a:p>
            <a:fld id="{05448372-C31C-4B8D-B0F2-512573FD5A5F}" type="slidenum">
              <a:rPr lang="en-US" smtClean="0"/>
              <a:t>13</a:t>
            </a:fld>
            <a:endParaRPr lang="en-US"/>
          </a:p>
        </p:txBody>
      </p:sp>
    </p:spTree>
    <p:extLst>
      <p:ext uri="{BB962C8B-B14F-4D97-AF65-F5344CB8AC3E}">
        <p14:creationId xmlns:p14="http://schemas.microsoft.com/office/powerpoint/2010/main" val="404964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“Indicators” are sometimes called “Learning Targets” in other districts.</a:t>
            </a:r>
          </a:p>
          <a:p>
            <a:endParaRPr lang="en-US" dirty="0" smtClean="0"/>
          </a:p>
          <a:p>
            <a:r>
              <a:rPr lang="en-US" dirty="0" smtClean="0"/>
              <a:t>Indicators</a:t>
            </a:r>
            <a:r>
              <a:rPr lang="en-US" baseline="0" dirty="0" smtClean="0"/>
              <a:t> are specific performances in the form of “I Can….”</a:t>
            </a:r>
          </a:p>
          <a:p>
            <a:endParaRPr lang="en-US" baseline="0" dirty="0" smtClean="0"/>
          </a:p>
          <a:p>
            <a:r>
              <a:rPr lang="en-US" baseline="0" dirty="0" smtClean="0"/>
              <a:t>Indicators mean defining your curriculum more specifically…   but since rubrics are for indicators, what happens when someone takes a different approach to competency (VLACS, transfer student, ELO…) – Do they really have to show my specific indicators????  Sometimes I think YES – they are aligned to state standards and ensure breadth of understanding, not just depth….    But now NGSS is structured differently…    especially as state language is shifting toward “graduation competencies” </a:t>
            </a:r>
            <a:r>
              <a:rPr lang="en-US" baseline="0" dirty="0" err="1" smtClean="0"/>
              <a:t>vs</a:t>
            </a:r>
            <a:r>
              <a:rPr lang="en-US" baseline="0" dirty="0" smtClean="0"/>
              <a:t> course competencies, and as we try to push toward “bigger” assessments, I wonder about the level of specificity…</a:t>
            </a:r>
          </a:p>
        </p:txBody>
      </p:sp>
      <p:sp>
        <p:nvSpPr>
          <p:cNvPr id="4" name="Slide Number Placeholder 3"/>
          <p:cNvSpPr>
            <a:spLocks noGrp="1"/>
          </p:cNvSpPr>
          <p:nvPr>
            <p:ph type="sldNum" sz="quarter" idx="10"/>
          </p:nvPr>
        </p:nvSpPr>
        <p:spPr/>
        <p:txBody>
          <a:bodyPr/>
          <a:lstStyle/>
          <a:p>
            <a:fld id="{05448372-C31C-4B8D-B0F2-512573FD5A5F}" type="slidenum">
              <a:rPr lang="en-US" smtClean="0"/>
              <a:t>14</a:t>
            </a:fld>
            <a:endParaRPr lang="en-US"/>
          </a:p>
        </p:txBody>
      </p:sp>
    </p:spTree>
    <p:extLst>
      <p:ext uri="{BB962C8B-B14F-4D97-AF65-F5344CB8AC3E}">
        <p14:creationId xmlns:p14="http://schemas.microsoft.com/office/powerpoint/2010/main" val="1555991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HAVE RUBRIC to indicate expected level of mastery</a:t>
            </a:r>
            <a:r>
              <a:rPr lang="en-US" baseline="0" dirty="0" smtClean="0"/>
              <a:t> – otherwise your statement is acting more like a grouping container, and everyone has to guess what it takes to actually demonstrate competence.   EXEMPLARS of past assignments are also used whenever possible.</a:t>
            </a:r>
          </a:p>
          <a:p>
            <a:endParaRPr lang="en-US" baseline="0" dirty="0" smtClean="0"/>
          </a:p>
          <a:p>
            <a:r>
              <a:rPr lang="en-US" baseline="0" dirty="0" smtClean="0"/>
              <a:t>Rubrics need to address the specific knowledge / skills / vocabulary, etc…    </a:t>
            </a:r>
            <a:endParaRPr lang="en-US" baseline="0" dirty="0" smtClean="0"/>
          </a:p>
          <a:p>
            <a:r>
              <a:rPr lang="en-US" baseline="0" dirty="0" smtClean="0"/>
              <a:t>In </a:t>
            </a:r>
            <a:r>
              <a:rPr lang="en-US" baseline="0" dirty="0" err="1" smtClean="0"/>
              <a:t>UbD</a:t>
            </a:r>
            <a:r>
              <a:rPr lang="en-US" baseline="0" dirty="0" smtClean="0"/>
              <a:t> language, a ‘competency’ IS the standards, enduring understanding, knowledge, skills, vocabulary, AND the main part the assessment</a:t>
            </a:r>
            <a:endParaRPr lang="en-US" baseline="0" dirty="0" smtClean="0"/>
          </a:p>
          <a:p>
            <a:endParaRPr lang="en-US" baseline="0" dirty="0" smtClean="0"/>
          </a:p>
          <a:p>
            <a:r>
              <a:rPr lang="en-US" baseline="0" dirty="0" smtClean="0"/>
              <a:t>PUBLIC needs to be able to make sense of them</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15</a:t>
            </a:fld>
            <a:endParaRPr lang="en-US"/>
          </a:p>
        </p:txBody>
      </p:sp>
    </p:spTree>
    <p:extLst>
      <p:ext uri="{BB962C8B-B14F-4D97-AF65-F5344CB8AC3E}">
        <p14:creationId xmlns:p14="http://schemas.microsoft.com/office/powerpoint/2010/main" val="199053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finish class time on a competency and the student</a:t>
            </a:r>
            <a:r>
              <a:rPr lang="en-US" baseline="0" dirty="0" smtClean="0"/>
              <a:t> hasn’t demonstrated competence, he makes a competency recovery plan – he might do a VLACS comp recovery module, or use Kahn academy / other resources / see me afterschool, then redo an assessment…   </a:t>
            </a:r>
            <a:endParaRPr lang="en-US" baseline="0" dirty="0" smtClean="0"/>
          </a:p>
          <a:p>
            <a:endParaRPr lang="en-US" baseline="0" dirty="0" smtClean="0"/>
          </a:p>
          <a:p>
            <a:r>
              <a:rPr lang="en-US" baseline="0" dirty="0" smtClean="0"/>
              <a:t>Example breadth – science process skills, energy</a:t>
            </a:r>
          </a:p>
          <a:p>
            <a:r>
              <a:rPr lang="en-US" baseline="0" dirty="0" smtClean="0"/>
              <a:t>Example incremental – math problem solving, atomic structure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16</a:t>
            </a:fld>
            <a:endParaRPr lang="en-US"/>
          </a:p>
        </p:txBody>
      </p:sp>
    </p:spTree>
    <p:extLst>
      <p:ext uri="{BB962C8B-B14F-4D97-AF65-F5344CB8AC3E}">
        <p14:creationId xmlns:p14="http://schemas.microsoft.com/office/powerpoint/2010/main" val="79246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in our system….  You only demonstrate a course competency</a:t>
            </a:r>
            <a:r>
              <a:rPr lang="en-US" baseline="0" dirty="0" smtClean="0"/>
              <a:t> ONCE.   Overlapping competencies would be like having two courses that taught the exact same unit (not interdisciplinary courses)…</a:t>
            </a:r>
          </a:p>
          <a:p>
            <a:endParaRPr lang="en-US" baseline="0" dirty="0" smtClean="0"/>
          </a:p>
          <a:p>
            <a:r>
              <a:rPr lang="en-US" baseline="0" dirty="0" smtClean="0"/>
              <a:t>“Skills” courses for special education students --- for very special cases where the student will truly have a MODIFIED curriculum, NOT just ACCOMODATIONS…   These are not pull out classes…  students are in regular classroom, but teacher sees a different gradebook, and course is reported as “physical science skills” </a:t>
            </a:r>
            <a:r>
              <a:rPr lang="en-US" baseline="0" dirty="0" err="1" smtClean="0"/>
              <a:t>vs</a:t>
            </a:r>
            <a:r>
              <a:rPr lang="en-US" baseline="0" dirty="0" smtClean="0"/>
              <a:t> “physical science”… most competencies &amp; rubrics are exactly the same.   Usually, we don’t actually take time to write out the modified competency and rubric, but we do a LOT of communicating about the details of the expectations.</a:t>
            </a:r>
          </a:p>
          <a:p>
            <a:endParaRPr lang="en-US" baseline="0" dirty="0" smtClean="0"/>
          </a:p>
          <a:p>
            <a:r>
              <a:rPr lang="en-US" baseline="0" dirty="0" smtClean="0"/>
              <a:t>In interest of transparency…    It is POSSIBLE that the first year we “</a:t>
            </a:r>
            <a:r>
              <a:rPr lang="en-US" baseline="0" dirty="0" err="1" smtClean="0"/>
              <a:t>semesterize</a:t>
            </a:r>
            <a:r>
              <a:rPr lang="en-US" baseline="0" dirty="0" smtClean="0"/>
              <a:t>,” teachers may not have sufficiently divided the semesters…</a:t>
            </a:r>
          </a:p>
          <a:p>
            <a:endParaRPr lang="en-US" baseline="0" dirty="0" smtClean="0"/>
          </a:p>
          <a:p>
            <a:r>
              <a:rPr lang="en-US" baseline="0" dirty="0" smtClean="0"/>
              <a:t>Also, sometimes we “ghost” individualized sections – </a:t>
            </a:r>
            <a:r>
              <a:rPr lang="en-US" baseline="0" dirty="0" err="1" smtClean="0"/>
              <a:t>ie</a:t>
            </a:r>
            <a:r>
              <a:rPr lang="en-US" baseline="0" dirty="0" smtClean="0"/>
              <a:t>, Studio Art 2…   teachers don’t always have time to develop “real” competencies…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17</a:t>
            </a:fld>
            <a:endParaRPr lang="en-US"/>
          </a:p>
        </p:txBody>
      </p:sp>
    </p:spTree>
    <p:extLst>
      <p:ext uri="{BB962C8B-B14F-4D97-AF65-F5344CB8AC3E}">
        <p14:creationId xmlns:p14="http://schemas.microsoft.com/office/powerpoint/2010/main" val="2872396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assessment is tied to a competency</a:t>
            </a:r>
            <a:r>
              <a:rPr lang="en-US" baseline="0" dirty="0" smtClean="0"/>
              <a:t> or indicator rubric.   There is NO separate “percentage.”  There is no “grade” until the student has completed EVERY competency in the course</a:t>
            </a:r>
            <a:r>
              <a:rPr lang="en-US" baseline="0" dirty="0" smtClean="0"/>
              <a:t>.</a:t>
            </a:r>
          </a:p>
          <a:p>
            <a:r>
              <a:rPr lang="en-US" baseline="0" dirty="0" smtClean="0"/>
              <a:t>“Rolling Grades” – there is no “quarter 1” grade that gets averaged with a “quarter 2” grade – there is just where you are at any given point in a course…</a:t>
            </a:r>
            <a:endParaRPr lang="en-US" baseline="0" dirty="0" smtClean="0"/>
          </a:p>
          <a:p>
            <a:endParaRPr lang="en-US" baseline="0" dirty="0" smtClean="0"/>
          </a:p>
          <a:p>
            <a:r>
              <a:rPr lang="en-US" baseline="0" dirty="0" smtClean="0"/>
              <a:t>Notice the fourth class ---  one closed competency marked as completed.  One RED open competency, one green open competency – this student is focusing attention on his science process skills, because he knows he’s doing fine on his mechanics content…</a:t>
            </a:r>
          </a:p>
          <a:p>
            <a:endParaRPr lang="en-US" baseline="0" dirty="0" smtClean="0"/>
          </a:p>
          <a:p>
            <a:r>
              <a:rPr lang="en-US" baseline="0" dirty="0" smtClean="0"/>
              <a:t>Assessment of COMPETENCE – he didn’t do well on his first quarter EM experiment lab report.   He’s been focusing attention on improving in that area.  He’s just done a friction lab report, and that grade has REPLACED his EM lab report score.</a:t>
            </a:r>
          </a:p>
          <a:p>
            <a:endParaRPr lang="en-US" baseline="0" dirty="0" smtClean="0"/>
          </a:p>
          <a:p>
            <a:r>
              <a:rPr lang="en-US" sz="1200" dirty="0" smtClean="0">
                <a:ln w="0"/>
              </a:rPr>
              <a:t>Custom “Standards” Tab</a:t>
            </a:r>
          </a:p>
          <a:p>
            <a:r>
              <a:rPr lang="en-US" sz="1200" dirty="0" smtClean="0">
                <a:ln w="0"/>
              </a:rPr>
              <a:t>From Quick Lookup </a:t>
            </a:r>
            <a:r>
              <a:rPr lang="en-US" sz="1200" dirty="0" smtClean="0">
                <a:ln w="0"/>
                <a:sym typeface="Wingdings" panose="05000000000000000000" pitchFamily="2" charset="2"/>
              </a:rPr>
              <a:t></a:t>
            </a:r>
          </a:p>
          <a:p>
            <a:r>
              <a:rPr lang="en-US" sz="1100" dirty="0" smtClean="0">
                <a:ln w="0"/>
                <a:sym typeface="Wingdings" panose="05000000000000000000" pitchFamily="2" charset="2"/>
              </a:rPr>
              <a:t>Shows Course Competencies</a:t>
            </a:r>
          </a:p>
          <a:p>
            <a:r>
              <a:rPr lang="en-US" sz="1100" dirty="0" smtClean="0">
                <a:ln w="0"/>
                <a:sym typeface="Wingdings" panose="05000000000000000000" pitchFamily="2" charset="2"/>
              </a:rPr>
              <a:t>AND Comments</a:t>
            </a:r>
            <a:endParaRPr lang="en-US" sz="1100" dirty="0" smtClean="0">
              <a:ln w="0"/>
            </a:endParaRPr>
          </a:p>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18</a:t>
            </a:fld>
            <a:endParaRPr lang="en-US"/>
          </a:p>
        </p:txBody>
      </p:sp>
    </p:spTree>
    <p:extLst>
      <p:ext uri="{BB962C8B-B14F-4D97-AF65-F5344CB8AC3E}">
        <p14:creationId xmlns:p14="http://schemas.microsoft.com/office/powerpoint/2010/main" val="640192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student – clearly competent</a:t>
            </a:r>
          </a:p>
          <a:p>
            <a:r>
              <a:rPr lang="en-US" dirty="0" smtClean="0"/>
              <a:t>2</a:t>
            </a:r>
            <a:r>
              <a:rPr lang="en-US" baseline="30000" dirty="0" smtClean="0"/>
              <a:t>nd</a:t>
            </a:r>
            <a:r>
              <a:rPr lang="en-US" baseline="0" dirty="0" smtClean="0"/>
              <a:t> – can design experiments and use equipment, but does not have enough breadth – can’t analyze, engineer, discuss synergy of science &amp; tech or describe how experiments build on one another…   overall NOT competent</a:t>
            </a:r>
          </a:p>
          <a:p>
            <a:r>
              <a:rPr lang="en-US" baseline="0" dirty="0" smtClean="0"/>
              <a:t>3</a:t>
            </a:r>
            <a:r>
              <a:rPr lang="en-US" baseline="30000" dirty="0" smtClean="0"/>
              <a:t>rd</a:t>
            </a:r>
            <a:r>
              <a:rPr lang="en-US" baseline="0" dirty="0" smtClean="0"/>
              <a:t> -- didn’t demonstrate ability to analyze data, but overall, competent</a:t>
            </a:r>
          </a:p>
          <a:p>
            <a:r>
              <a:rPr lang="en-US" baseline="0" dirty="0" smtClean="0"/>
              <a:t>4</a:t>
            </a:r>
            <a:r>
              <a:rPr lang="en-US" baseline="30000" dirty="0" smtClean="0"/>
              <a:t>th</a:t>
            </a:r>
            <a:r>
              <a:rPr lang="en-US" baseline="0" dirty="0" smtClean="0"/>
              <a:t> – done a different way over the summer, not though my assignments at all…</a:t>
            </a:r>
          </a:p>
          <a:p>
            <a:endParaRPr lang="en-US" baseline="0" dirty="0" smtClean="0"/>
          </a:p>
          <a:p>
            <a:r>
              <a:rPr lang="en-US" baseline="0" dirty="0" smtClean="0"/>
              <a:t>Don’t NEED Indicators to do this – but it helps to separate out &amp; define the specific skills you’re saying they can or can’t do… </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19</a:t>
            </a:fld>
            <a:endParaRPr lang="en-US"/>
          </a:p>
        </p:txBody>
      </p:sp>
    </p:spTree>
    <p:extLst>
      <p:ext uri="{BB962C8B-B14F-4D97-AF65-F5344CB8AC3E}">
        <p14:creationId xmlns:p14="http://schemas.microsoft.com/office/powerpoint/2010/main" val="20231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 –</a:t>
            </a:r>
            <a:r>
              <a:rPr lang="en-US" baseline="0" dirty="0" smtClean="0"/>
              <a:t> </a:t>
            </a:r>
          </a:p>
          <a:p>
            <a:endParaRPr lang="en-US" baseline="0" dirty="0" smtClean="0"/>
          </a:p>
          <a:p>
            <a:r>
              <a:rPr lang="en-US" baseline="0" dirty="0" smtClean="0"/>
              <a:t>If the group size is small, do a quick round to see who is in the room – name, role, primary reason for attending</a:t>
            </a:r>
          </a:p>
          <a:p>
            <a:endParaRPr lang="en-US" baseline="0" dirty="0" smtClean="0"/>
          </a:p>
          <a:p>
            <a:r>
              <a:rPr lang="en-US" baseline="0" dirty="0" smtClean="0"/>
              <a:t>Me – teacher…   Pittsfield was fortunate enough to receive grant and dove into competency-based education among other redesign efforts…  Began ~5 years ago; this is our third year in fully competency-based system.  As part of grant, we engage in conversation – visiting other schools, hosting visits by other schools and organizations, participating in conferences.  We try to be very transparent about how we’ve approached our redesign work, including missteps, unforeseen consequences, decisions we had to make.   Some schools are just starting, some schools are looking to push their practice.  We are always looking for different approaches people take, and reactions to our approaches, so that we can continue to push our own practice and grow.</a:t>
            </a:r>
          </a:p>
          <a:p>
            <a:endParaRPr lang="en-US" baseline="0" dirty="0" smtClean="0"/>
          </a:p>
          <a:p>
            <a:r>
              <a:rPr lang="en-US" baseline="0" dirty="0" smtClean="0"/>
              <a:t>I’ve been asked in these sessions to share some of the different options, but also to specifically explain how Pittsfield is implementing comp-based ed.</a:t>
            </a:r>
          </a:p>
          <a:p>
            <a:endParaRPr lang="en-US" baseline="0" dirty="0" smtClean="0"/>
          </a:p>
          <a:p>
            <a:r>
              <a:rPr lang="en-US" baseline="0" dirty="0" smtClean="0"/>
              <a:t>Series of three meetings here:   Today – Introduction to Competency-Based Education, what it looks like in practice</a:t>
            </a:r>
          </a:p>
          <a:p>
            <a:r>
              <a:rPr lang="en-US" baseline="0" dirty="0" smtClean="0"/>
              <a:t>Second – Dig deeper into writing and evaluating quality of competencies, working with </a:t>
            </a:r>
            <a:r>
              <a:rPr lang="en-US" b="1" baseline="0" dirty="0" smtClean="0"/>
              <a:t>your</a:t>
            </a:r>
            <a:r>
              <a:rPr lang="en-US" baseline="0" dirty="0" smtClean="0"/>
              <a:t> curriculum</a:t>
            </a:r>
          </a:p>
          <a:p>
            <a:r>
              <a:rPr lang="en-US" baseline="0" dirty="0" smtClean="0"/>
              <a:t>Third – Dig deeper into assessments and ramifications such as honor roll, rolling grades, NHIAA eligibility, exams, report cards &amp; transcripts, and get into more specifics about how information is entered and reported in PowerSchool.</a:t>
            </a:r>
          </a:p>
          <a:p>
            <a:r>
              <a:rPr lang="en-US" baseline="0" dirty="0" smtClean="0"/>
              <a:t>We can adjust plans to best serve your needs.</a:t>
            </a:r>
          </a:p>
          <a:p>
            <a:endParaRPr lang="en-US" baseline="0" dirty="0" smtClean="0"/>
          </a:p>
          <a:p>
            <a:r>
              <a:rPr lang="en-US" baseline="0" dirty="0" smtClean="0"/>
              <a:t>Look at initial questions / concerns entered on chart papers – identify those we can try to address today </a:t>
            </a:r>
            <a:r>
              <a:rPr lang="en-US" baseline="0" dirty="0" err="1" smtClean="0"/>
              <a:t>vs</a:t>
            </a:r>
            <a:r>
              <a:rPr lang="en-US" baseline="0" dirty="0" smtClean="0"/>
              <a:t> future sessions </a:t>
            </a:r>
            <a:r>
              <a:rPr lang="en-US" baseline="0" dirty="0" err="1" smtClean="0"/>
              <a:t>vs</a:t>
            </a:r>
            <a:r>
              <a:rPr lang="en-US" baseline="0" dirty="0" smtClean="0"/>
              <a:t> email / conversation outside the meetings </a:t>
            </a:r>
            <a:r>
              <a:rPr lang="en-US" baseline="0" dirty="0" err="1" smtClean="0"/>
              <a:t>vs</a:t>
            </a:r>
            <a:r>
              <a:rPr lang="en-US" baseline="0" dirty="0" smtClean="0"/>
              <a:t> those that need other resources / audiences</a:t>
            </a:r>
          </a:p>
        </p:txBody>
      </p:sp>
      <p:sp>
        <p:nvSpPr>
          <p:cNvPr id="4" name="Slide Number Placeholder 3"/>
          <p:cNvSpPr>
            <a:spLocks noGrp="1"/>
          </p:cNvSpPr>
          <p:nvPr>
            <p:ph type="sldNum" sz="quarter" idx="10"/>
          </p:nvPr>
        </p:nvSpPr>
        <p:spPr/>
        <p:txBody>
          <a:bodyPr/>
          <a:lstStyle/>
          <a:p>
            <a:fld id="{05448372-C31C-4B8D-B0F2-512573FD5A5F}" type="slidenum">
              <a:rPr lang="en-US" smtClean="0"/>
              <a:t>2</a:t>
            </a:fld>
            <a:endParaRPr lang="en-US"/>
          </a:p>
        </p:txBody>
      </p:sp>
    </p:spTree>
    <p:extLst>
      <p:ext uri="{BB962C8B-B14F-4D97-AF65-F5344CB8AC3E}">
        <p14:creationId xmlns:p14="http://schemas.microsoft.com/office/powerpoint/2010/main" val="16706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 click lets the teacher “exempt” all</a:t>
            </a:r>
            <a:r>
              <a:rPr lang="en-US" baseline="0" dirty="0" smtClean="0"/>
              <a:t> the marks for that assignment when the next class assessment / benchmark point is reached.</a:t>
            </a:r>
          </a:p>
          <a:p>
            <a:endParaRPr lang="en-US" baseline="0" dirty="0" smtClean="0"/>
          </a:p>
          <a:p>
            <a:r>
              <a:rPr lang="en-US" baseline="0" dirty="0" smtClean="0"/>
              <a:t>Each student working at own pace?  Teacher can exempt prior level assessment for individual student as he/she reaches each new benchmark level.</a:t>
            </a:r>
          </a:p>
          <a:p>
            <a:endParaRPr lang="en-US" baseline="0" dirty="0" smtClean="0"/>
          </a:p>
          <a:p>
            <a:r>
              <a:rPr lang="en-US" baseline="0" dirty="0" smtClean="0"/>
              <a:t>Midterm Exam assessment ALWAYS counts.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20</a:t>
            </a:fld>
            <a:endParaRPr lang="en-US"/>
          </a:p>
        </p:txBody>
      </p:sp>
    </p:spTree>
    <p:extLst>
      <p:ext uri="{BB962C8B-B14F-4D97-AF65-F5344CB8AC3E}">
        <p14:creationId xmlns:p14="http://schemas.microsoft.com/office/powerpoint/2010/main" val="3724660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Notice fifth student – NE on formative, but passed summative.   For the week between the two assessments, his grade was bad – maybe no open campus privileges…  but chances are that we exempted that formative.</a:t>
            </a:r>
          </a:p>
          <a:p>
            <a:r>
              <a:rPr lang="en-US" dirty="0" smtClean="0"/>
              <a:t>Notice sixth student – better on formative</a:t>
            </a:r>
            <a:r>
              <a:rPr lang="en-US" baseline="0" dirty="0" smtClean="0"/>
              <a:t> than summative – part anxiety, part structure/choice/timeframe…   formative SLIGHTLY raises overall indicator mark…   NOT EQUAL – not a 2.5 </a:t>
            </a:r>
            <a:r>
              <a:rPr lang="en-US" baseline="0" dirty="0" err="1" smtClean="0"/>
              <a:t>avg</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21</a:t>
            </a:fld>
            <a:endParaRPr lang="en-US"/>
          </a:p>
        </p:txBody>
      </p:sp>
    </p:spTree>
    <p:extLst>
      <p:ext uri="{BB962C8B-B14F-4D97-AF65-F5344CB8AC3E}">
        <p14:creationId xmlns:p14="http://schemas.microsoft.com/office/powerpoint/2010/main" val="1282438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22</a:t>
            </a:fld>
            <a:endParaRPr lang="en-US"/>
          </a:p>
        </p:txBody>
      </p:sp>
    </p:spTree>
    <p:extLst>
      <p:ext uri="{BB962C8B-B14F-4D97-AF65-F5344CB8AC3E}">
        <p14:creationId xmlns:p14="http://schemas.microsoft.com/office/powerpoint/2010/main" val="1089816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Example:  Motor engineering project earns marks in C1 science process (engineering), C9 electromagnetism, C3 communication, &amp; C4 energy.</a:t>
            </a:r>
          </a:p>
          <a:p>
            <a:r>
              <a:rPr lang="en-US" sz="1200" dirty="0" smtClean="0"/>
              <a:t>What if the student does a great job with the communication (technical drawing), electromagnetism &amp; energy content, but does not demonstrate good engineering process skills?   Why would the student have to “redo” the motor project?  The</a:t>
            </a:r>
            <a:r>
              <a:rPr lang="en-US" sz="1200" baseline="0" dirty="0" smtClean="0"/>
              <a:t> student can demonstrate competency in engineering during the vehicle project</a:t>
            </a:r>
            <a:r>
              <a:rPr lang="en-US" sz="1200" baseline="0" dirty="0" smtClean="0"/>
              <a:t>.</a:t>
            </a:r>
            <a:endParaRPr lang="en-US" sz="1200" baseline="0" dirty="0" smtClean="0"/>
          </a:p>
          <a:p>
            <a:endParaRPr lang="en-US" sz="1200" baseline="0" dirty="0" smtClean="0"/>
          </a:p>
          <a:p>
            <a:r>
              <a:rPr lang="en-US" sz="1200" baseline="0" dirty="0" smtClean="0"/>
              <a:t>Maybe the engineering in the motor project is really a formative, and the vehicle is the summative….  But if they can show the expected level of engineering in the motor project, it can also be a summative…   Originally, I wanted two demonstrations of engineering – showing some breadth – but now I realize that many students need the motor project AS learning for engineering, and then the vehicle can be OF learning for engineering.</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***TRANSITION – away from a “motor project grade” toward individually assessing competencies that may be demonstrated in that project.   Entering as different assignments pushes that paradigm shift. Note - You COULD create one assignment for “motor project” and connect that assignment to four competencies…   BAD PRACTICE – difficult for teachers to shift thinking, so they end up giving one “grade” and just “counting” it for each of the four competencies.</a:t>
            </a:r>
          </a:p>
          <a:p>
            <a:endParaRPr lang="en-US" sz="1200" baseline="0" dirty="0" smtClean="0"/>
          </a:p>
          <a:p>
            <a:r>
              <a:rPr lang="en-US" sz="1200" baseline="0" dirty="0" smtClean="0"/>
              <a:t>Starts to REALLY push practice – example with student ME in </a:t>
            </a:r>
            <a:r>
              <a:rPr lang="en-US" sz="1200" baseline="0" dirty="0" err="1" smtClean="0"/>
              <a:t>psc</a:t>
            </a:r>
            <a:r>
              <a:rPr lang="en-US" sz="1200" baseline="0" dirty="0" smtClean="0"/>
              <a:t> class – no model on her waves project, but is taking Health this semester, will do a project on a body system…  health doesn’t have competency around creation and use of a model in communication, but no reason she couldn’t make one as part of the health project to support her communication – then show me her health project, so I can assess her creation &amp; use of model….</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23</a:t>
            </a:fld>
            <a:endParaRPr lang="en-US"/>
          </a:p>
        </p:txBody>
      </p:sp>
    </p:spTree>
    <p:extLst>
      <p:ext uri="{BB962C8B-B14F-4D97-AF65-F5344CB8AC3E}">
        <p14:creationId xmlns:p14="http://schemas.microsoft.com/office/powerpoint/2010/main" val="102226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chart papers for any details to</a:t>
            </a:r>
            <a:r>
              <a:rPr lang="en-US" baseline="0" dirty="0" smtClean="0"/>
              <a:t> address quickly or privately, or anything that may need to wait till next session…</a:t>
            </a:r>
          </a:p>
          <a:p>
            <a:endParaRPr lang="en-US" baseline="0" dirty="0" smtClean="0"/>
          </a:p>
          <a:p>
            <a:r>
              <a:rPr lang="en-US" baseline="0" dirty="0" smtClean="0"/>
              <a:t>Encourage people to take a moment to consider what they need to do next…</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24</a:t>
            </a:fld>
            <a:endParaRPr lang="en-US"/>
          </a:p>
        </p:txBody>
      </p:sp>
    </p:spTree>
    <p:extLst>
      <p:ext uri="{BB962C8B-B14F-4D97-AF65-F5344CB8AC3E}">
        <p14:creationId xmlns:p14="http://schemas.microsoft.com/office/powerpoint/2010/main" val="2275989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the Fred Bramante</a:t>
            </a:r>
            <a:r>
              <a:rPr lang="en-US" baseline="0" dirty="0" smtClean="0"/>
              <a:t> video, reference </a:t>
            </a:r>
            <a:r>
              <a:rPr lang="en-US" baseline="0" dirty="0" err="1" smtClean="0"/>
              <a:t>ebook</a:t>
            </a:r>
            <a:r>
              <a:rPr lang="en-US" baseline="0" dirty="0" smtClean="0"/>
              <a:t> &amp; min standards as needed in conversation</a:t>
            </a:r>
          </a:p>
          <a:p>
            <a:r>
              <a:rPr lang="en-US" baseline="0" dirty="0" smtClean="0"/>
              <a:t>Bramante was state school board member (chair?) and leading voice for competency-based </a:t>
            </a:r>
            <a:r>
              <a:rPr lang="en-US" baseline="0" dirty="0" err="1" smtClean="0"/>
              <a:t>ed</a:t>
            </a:r>
            <a:endParaRPr lang="en-US" baseline="0" dirty="0" smtClean="0"/>
          </a:p>
          <a:p>
            <a:endParaRPr lang="en-US" baseline="0" dirty="0" smtClean="0"/>
          </a:p>
          <a:p>
            <a:r>
              <a:rPr lang="en-US" baseline="0" dirty="0" smtClean="0"/>
              <a:t>Fundamentally, competency-based means the school defines what a student must be able to know &amp; do in order to earn a diploma, assesses mastery of those competencies, and serves as one of many different resources to help the student reach mastery, regardless of how long it takes an individual student to do that.</a:t>
            </a:r>
          </a:p>
          <a:p>
            <a:endParaRPr lang="en-US" baseline="0" dirty="0" smtClean="0"/>
          </a:p>
          <a:p>
            <a:r>
              <a:rPr lang="en-US" baseline="0" dirty="0" smtClean="0"/>
              <a:t>BUT this is New Hampshire….   There are hundreds of different interpretations of exactly what this means even just within this state…</a:t>
            </a:r>
          </a:p>
          <a:p>
            <a:r>
              <a:rPr lang="en-US" b="1" baseline="0" dirty="0" smtClean="0"/>
              <a:t>Overall approach you take drives what your “competency statements” look like</a:t>
            </a:r>
            <a:r>
              <a:rPr lang="en-US" baseline="0" dirty="0" smtClean="0"/>
              <a:t>.</a:t>
            </a:r>
          </a:p>
          <a:p>
            <a:r>
              <a:rPr lang="en-US" baseline="0" dirty="0" smtClean="0"/>
              <a:t>I’m going to go through some different approaches; I’ll pause at a couple points for you note some pros/cons, further questions or concerns occurring, ramifications, etc…    Then I’ll overview Pittsfield’s approach.  If anyone here is using a different approach they’d like to offer out, that would be great.   By that time I expect there will be a BUNCH of questions &amp; concerns bubbling.  We’ll take a few minutes for people to add general questions &amp; concerns to the chart papers, refill coffee, etc…  </a:t>
            </a:r>
          </a:p>
          <a:p>
            <a:endParaRPr lang="en-US" baseline="0" dirty="0" smtClean="0"/>
          </a:p>
          <a:p>
            <a:r>
              <a:rPr lang="en-US" baseline="0" dirty="0" smtClean="0"/>
              <a:t>Then I’ll go into more detail about Pittsfield’s approach </a:t>
            </a:r>
          </a:p>
        </p:txBody>
      </p:sp>
      <p:sp>
        <p:nvSpPr>
          <p:cNvPr id="4" name="Slide Number Placeholder 3"/>
          <p:cNvSpPr>
            <a:spLocks noGrp="1"/>
          </p:cNvSpPr>
          <p:nvPr>
            <p:ph type="sldNum" sz="quarter" idx="10"/>
          </p:nvPr>
        </p:nvSpPr>
        <p:spPr/>
        <p:txBody>
          <a:bodyPr/>
          <a:lstStyle/>
          <a:p>
            <a:fld id="{05448372-C31C-4B8D-B0F2-512573FD5A5F}" type="slidenum">
              <a:rPr lang="en-US" smtClean="0"/>
              <a:t>27</a:t>
            </a:fld>
            <a:endParaRPr lang="en-US"/>
          </a:p>
        </p:txBody>
      </p:sp>
    </p:spTree>
    <p:extLst>
      <p:ext uri="{BB962C8B-B14F-4D97-AF65-F5344CB8AC3E}">
        <p14:creationId xmlns:p14="http://schemas.microsoft.com/office/powerpoint/2010/main" val="3346406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Teachers need to be intentional about required BREADTH </a:t>
            </a:r>
            <a:r>
              <a:rPr lang="en-US" b="1" baseline="0" dirty="0" err="1" smtClean="0"/>
              <a:t>vs</a:t>
            </a:r>
            <a:r>
              <a:rPr lang="en-US" b="1" baseline="0" dirty="0" smtClean="0"/>
              <a:t> DEPTH</a:t>
            </a:r>
            <a:endParaRPr lang="en-US" b="1" dirty="0" smtClean="0"/>
          </a:p>
          <a:p>
            <a:endParaRPr lang="en-US" dirty="0" smtClean="0"/>
          </a:p>
          <a:p>
            <a:r>
              <a:rPr lang="en-US" dirty="0" smtClean="0"/>
              <a:t>Unfortunately,</a:t>
            </a:r>
            <a:r>
              <a:rPr lang="en-US" baseline="0" dirty="0" smtClean="0"/>
              <a:t> gradebook structure means assignments are given to a “class” – not to a student.  Therefore all the students in the class have all the same assignments, even though we want to give some students more practice, some different practice, some don’t need practice…</a:t>
            </a:r>
          </a:p>
          <a:p>
            <a:endParaRPr lang="en-US" b="1" baseline="0" dirty="0" smtClean="0"/>
          </a:p>
        </p:txBody>
      </p:sp>
      <p:sp>
        <p:nvSpPr>
          <p:cNvPr id="4" name="Slide Number Placeholder 3"/>
          <p:cNvSpPr>
            <a:spLocks noGrp="1"/>
          </p:cNvSpPr>
          <p:nvPr>
            <p:ph type="sldNum" sz="quarter" idx="10"/>
          </p:nvPr>
        </p:nvSpPr>
        <p:spPr/>
        <p:txBody>
          <a:bodyPr/>
          <a:lstStyle/>
          <a:p>
            <a:fld id="{05448372-C31C-4B8D-B0F2-512573FD5A5F}" type="slidenum">
              <a:rPr lang="en-US" smtClean="0"/>
              <a:t>28</a:t>
            </a:fld>
            <a:endParaRPr lang="en-US"/>
          </a:p>
        </p:txBody>
      </p:sp>
    </p:spTree>
    <p:extLst>
      <p:ext uri="{BB962C8B-B14F-4D97-AF65-F5344CB8AC3E}">
        <p14:creationId xmlns:p14="http://schemas.microsoft.com/office/powerpoint/2010/main" val="4061725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30</a:t>
            </a:fld>
            <a:endParaRPr lang="en-US"/>
          </a:p>
        </p:txBody>
      </p:sp>
    </p:spTree>
    <p:extLst>
      <p:ext uri="{BB962C8B-B14F-4D97-AF65-F5344CB8AC3E}">
        <p14:creationId xmlns:p14="http://schemas.microsoft.com/office/powerpoint/2010/main" val="2839396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us, the big shift was from the idea of</a:t>
            </a:r>
            <a:r>
              <a:rPr lang="en-US" baseline="0" dirty="0" smtClean="0"/>
              <a:t> overall percentage grades on assignments being averaged together to make a course grade, to the idea of rubric grades on competencies.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31</a:t>
            </a:fld>
            <a:endParaRPr lang="en-US"/>
          </a:p>
        </p:txBody>
      </p:sp>
    </p:spTree>
    <p:extLst>
      <p:ext uri="{BB962C8B-B14F-4D97-AF65-F5344CB8AC3E}">
        <p14:creationId xmlns:p14="http://schemas.microsoft.com/office/powerpoint/2010/main" val="3349691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32</a:t>
            </a:fld>
            <a:endParaRPr lang="en-US"/>
          </a:p>
        </p:txBody>
      </p:sp>
    </p:spTree>
    <p:extLst>
      <p:ext uri="{BB962C8B-B14F-4D97-AF65-F5344CB8AC3E}">
        <p14:creationId xmlns:p14="http://schemas.microsoft.com/office/powerpoint/2010/main" val="179594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the Fred Bramante</a:t>
            </a:r>
            <a:r>
              <a:rPr lang="en-US" baseline="0" dirty="0" smtClean="0"/>
              <a:t> video, reference </a:t>
            </a:r>
            <a:r>
              <a:rPr lang="en-US" baseline="0" dirty="0" err="1" smtClean="0"/>
              <a:t>ebook</a:t>
            </a:r>
            <a:r>
              <a:rPr lang="en-US" baseline="0" dirty="0" smtClean="0"/>
              <a:t> &amp; min standards as needed in conversation</a:t>
            </a:r>
          </a:p>
          <a:p>
            <a:r>
              <a:rPr lang="en-US" baseline="0" dirty="0" smtClean="0"/>
              <a:t>Bramante was state school board member (chair?) and leading voice for competency-based </a:t>
            </a:r>
            <a:r>
              <a:rPr lang="en-US" baseline="0" dirty="0" err="1" smtClean="0"/>
              <a:t>ed</a:t>
            </a:r>
            <a:endParaRPr lang="en-US" baseline="0" dirty="0" smtClean="0"/>
          </a:p>
          <a:p>
            <a:endParaRPr lang="en-US" baseline="0" dirty="0" smtClean="0"/>
          </a:p>
          <a:p>
            <a:r>
              <a:rPr lang="en-US" baseline="0" dirty="0" smtClean="0"/>
              <a:t>Fundamentally, competency-based means the school defines what a student must be able to know &amp; do in order to earn a diploma, assesses mastery of those competencies, and serves as one of many different resources to help the student reach mastery, regardless of how long it takes an individual student to do that.</a:t>
            </a:r>
          </a:p>
          <a:p>
            <a:endParaRPr lang="en-US" baseline="0" dirty="0" smtClean="0"/>
          </a:p>
          <a:p>
            <a:r>
              <a:rPr lang="en-US" baseline="0" dirty="0" smtClean="0"/>
              <a:t>BUT this is New Hampshire….   There are hundreds of different interpretations of exactly what this means even just within this state…</a:t>
            </a:r>
          </a:p>
          <a:p>
            <a:r>
              <a:rPr lang="en-US" b="1" baseline="0" dirty="0" smtClean="0"/>
              <a:t>Overall approach you take drives what your “competency statements” look like</a:t>
            </a:r>
            <a:r>
              <a:rPr lang="en-US" baseline="0" dirty="0" smtClean="0"/>
              <a:t>.</a:t>
            </a:r>
          </a:p>
          <a:p>
            <a:r>
              <a:rPr lang="en-US" baseline="0" dirty="0" smtClean="0"/>
              <a:t>I’m going to go through some different approaches; I’ll pause at a couple points for you note some pros/cons, further questions or concerns occurring, ramifications, etc…    Then I’ll overview Pittsfield’s approach.  If anyone here is using a different approach they’d like to offer out, that would be great.   By that time I expect there will be a BUNCH of questions &amp; concerns bubbling.  We’ll take a few minutes for people to add general questions &amp; concerns to the chart papers, refill coffee, etc…  </a:t>
            </a:r>
          </a:p>
          <a:p>
            <a:endParaRPr lang="en-US" baseline="0" dirty="0" smtClean="0"/>
          </a:p>
          <a:p>
            <a:r>
              <a:rPr lang="en-US" baseline="0" dirty="0" smtClean="0"/>
              <a:t>Then I’ll go into more detail about Pittsfield’s approach </a:t>
            </a:r>
          </a:p>
        </p:txBody>
      </p:sp>
      <p:sp>
        <p:nvSpPr>
          <p:cNvPr id="4" name="Slide Number Placeholder 3"/>
          <p:cNvSpPr>
            <a:spLocks noGrp="1"/>
          </p:cNvSpPr>
          <p:nvPr>
            <p:ph type="sldNum" sz="quarter" idx="10"/>
          </p:nvPr>
        </p:nvSpPr>
        <p:spPr/>
        <p:txBody>
          <a:bodyPr/>
          <a:lstStyle/>
          <a:p>
            <a:fld id="{05448372-C31C-4B8D-B0F2-512573FD5A5F}" type="slidenum">
              <a:rPr lang="en-US" smtClean="0"/>
              <a:t>3</a:t>
            </a:fld>
            <a:endParaRPr lang="en-US"/>
          </a:p>
        </p:txBody>
      </p:sp>
    </p:spTree>
    <p:extLst>
      <p:ext uri="{BB962C8B-B14F-4D97-AF65-F5344CB8AC3E}">
        <p14:creationId xmlns:p14="http://schemas.microsoft.com/office/powerpoint/2010/main" val="2909246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competencies are</a:t>
            </a:r>
            <a:r>
              <a:rPr lang="en-US" baseline="0" dirty="0" smtClean="0"/>
              <a:t> assessed throughout the term.  There may be several different assessments used to show a breadth of understanding on the same rubric, or there may be similar assessments, with expectations for each increasing throughout the year.</a:t>
            </a:r>
          </a:p>
          <a:p>
            <a:endParaRPr lang="en-US" baseline="0" dirty="0" smtClean="0"/>
          </a:p>
          <a:p>
            <a:r>
              <a:rPr lang="en-US" baseline="0" dirty="0" smtClean="0"/>
              <a:t>Competency wording is “Students will understand THAT …” (usually also has indicator statements in the form of “I can…”)</a:t>
            </a:r>
          </a:p>
          <a:p>
            <a:r>
              <a:rPr lang="en-US" baseline="0" dirty="0" smtClean="0"/>
              <a:t>OR “Students will demonstrate the ability to …”</a:t>
            </a:r>
          </a:p>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33</a:t>
            </a:fld>
            <a:endParaRPr lang="en-US"/>
          </a:p>
        </p:txBody>
      </p:sp>
    </p:spTree>
    <p:extLst>
      <p:ext uri="{BB962C8B-B14F-4D97-AF65-F5344CB8AC3E}">
        <p14:creationId xmlns:p14="http://schemas.microsoft.com/office/powerpoint/2010/main" val="1807968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 do your</a:t>
            </a:r>
            <a:r>
              <a:rPr lang="en-US" baseline="0" dirty="0" smtClean="0"/>
              <a:t> competencies address all the standards you are supposed to meet in the course?   Are there competencies that are not tied to content standards?   If so, WHY?   Are there standards that you are not addressing?  WHY?</a:t>
            </a:r>
            <a:endParaRPr lang="en-US" dirty="0" smtClean="0"/>
          </a:p>
          <a:p>
            <a:endParaRPr lang="en-US" dirty="0" smtClean="0"/>
          </a:p>
          <a:p>
            <a:r>
              <a:rPr lang="en-US" dirty="0" smtClean="0"/>
              <a:t>Initially,</a:t>
            </a:r>
            <a:r>
              <a:rPr lang="en-US" baseline="0" dirty="0" smtClean="0"/>
              <a:t> we all “did” this, but informally – we didn’t require “documentation” or evidence that your competencies met all the standards.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34</a:t>
            </a:fld>
            <a:endParaRPr lang="en-US"/>
          </a:p>
        </p:txBody>
      </p:sp>
    </p:spTree>
    <p:extLst>
      <p:ext uri="{BB962C8B-B14F-4D97-AF65-F5344CB8AC3E}">
        <p14:creationId xmlns:p14="http://schemas.microsoft.com/office/powerpoint/2010/main" val="2301270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 Grades table has foreign</a:t>
            </a:r>
            <a:r>
              <a:rPr lang="en-US" baseline="0" dirty="0" smtClean="0"/>
              <a:t> key of standards table, so standard &amp; description are the same for every student who every had or will have an assignment linked to that standard.</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37</a:t>
            </a:fld>
            <a:endParaRPr lang="en-US"/>
          </a:p>
        </p:txBody>
      </p:sp>
    </p:spTree>
    <p:extLst>
      <p:ext uri="{BB962C8B-B14F-4D97-AF65-F5344CB8AC3E}">
        <p14:creationId xmlns:p14="http://schemas.microsoft.com/office/powerpoint/2010/main" val="2124031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 of work to initially enter competencies in the system. </a:t>
            </a:r>
            <a:r>
              <a:rPr lang="en-US" baseline="0" dirty="0" smtClean="0"/>
              <a:t>  Way more work than it should be to enter new competencies.</a:t>
            </a:r>
            <a:endParaRPr lang="en-US" dirty="0" smtClean="0"/>
          </a:p>
        </p:txBody>
      </p:sp>
      <p:sp>
        <p:nvSpPr>
          <p:cNvPr id="4" name="Slide Number Placeholder 3"/>
          <p:cNvSpPr>
            <a:spLocks noGrp="1"/>
          </p:cNvSpPr>
          <p:nvPr>
            <p:ph type="sldNum" sz="quarter" idx="10"/>
          </p:nvPr>
        </p:nvSpPr>
        <p:spPr/>
        <p:txBody>
          <a:bodyPr/>
          <a:lstStyle/>
          <a:p>
            <a:fld id="{05448372-C31C-4B8D-B0F2-512573FD5A5F}" type="slidenum">
              <a:rPr lang="en-US" smtClean="0"/>
              <a:t>38</a:t>
            </a:fld>
            <a:endParaRPr lang="en-US"/>
          </a:p>
        </p:txBody>
      </p:sp>
    </p:spTree>
    <p:extLst>
      <p:ext uri="{BB962C8B-B14F-4D97-AF65-F5344CB8AC3E}">
        <p14:creationId xmlns:p14="http://schemas.microsoft.com/office/powerpoint/2010/main" val="3045733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could have used a different scale for the overall for example…  we could have had the overall grade be reported as EE(exceeding expectations) ME (meeting…)   etc…   We just chose to leave it all as numbers 0-4 to simplify things.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39</a:t>
            </a:fld>
            <a:endParaRPr lang="en-US"/>
          </a:p>
        </p:txBody>
      </p:sp>
    </p:spTree>
    <p:extLst>
      <p:ext uri="{BB962C8B-B14F-4D97-AF65-F5344CB8AC3E}">
        <p14:creationId xmlns:p14="http://schemas.microsoft.com/office/powerpoint/2010/main" val="86680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40</a:t>
            </a:fld>
            <a:endParaRPr lang="en-US"/>
          </a:p>
        </p:txBody>
      </p:sp>
    </p:spTree>
    <p:extLst>
      <p:ext uri="{BB962C8B-B14F-4D97-AF65-F5344CB8AC3E}">
        <p14:creationId xmlns:p14="http://schemas.microsoft.com/office/powerpoint/2010/main" val="2759450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42</a:t>
            </a:fld>
            <a:endParaRPr lang="en-US"/>
          </a:p>
        </p:txBody>
      </p:sp>
    </p:spTree>
    <p:extLst>
      <p:ext uri="{BB962C8B-B14F-4D97-AF65-F5344CB8AC3E}">
        <p14:creationId xmlns:p14="http://schemas.microsoft.com/office/powerpoint/2010/main" val="339159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 click lets the teacher “exempt” all</a:t>
            </a:r>
            <a:r>
              <a:rPr lang="en-US" baseline="0" dirty="0" smtClean="0"/>
              <a:t> the marks for that assignment when the next class assessment / benchmark point is reached.</a:t>
            </a:r>
          </a:p>
          <a:p>
            <a:endParaRPr lang="en-US" baseline="0" dirty="0" smtClean="0"/>
          </a:p>
          <a:p>
            <a:r>
              <a:rPr lang="en-US" baseline="0" dirty="0" smtClean="0"/>
              <a:t>Each student working at own pace?  Teacher can exempt prior level assessment for individual student as he/she reaches each new benchmark level.</a:t>
            </a:r>
          </a:p>
          <a:p>
            <a:endParaRPr lang="en-US" baseline="0" dirty="0" smtClean="0"/>
          </a:p>
          <a:p>
            <a:r>
              <a:rPr lang="en-US" baseline="0" dirty="0" smtClean="0"/>
              <a:t>Midterm Exam assessment ALWAYS counts.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43</a:t>
            </a:fld>
            <a:endParaRPr lang="en-US"/>
          </a:p>
        </p:txBody>
      </p:sp>
    </p:spTree>
    <p:extLst>
      <p:ext uri="{BB962C8B-B14F-4D97-AF65-F5344CB8AC3E}">
        <p14:creationId xmlns:p14="http://schemas.microsoft.com/office/powerpoint/2010/main" val="2085918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Example:  Motor engineering project earns marks in C1 science process (engineering), C9 electromagnetism, C3 communication, &amp; C4 energy.</a:t>
            </a:r>
          </a:p>
          <a:p>
            <a:r>
              <a:rPr lang="en-US" sz="1200" dirty="0" smtClean="0"/>
              <a:t>What if the student does a great job with the communication (technical drawing), electromagnetism &amp; energy content, but does not demonstrate good engineering process skills?   Why would the student have to “redo” the motor project?  The</a:t>
            </a:r>
            <a:r>
              <a:rPr lang="en-US" sz="1200" baseline="0" dirty="0" smtClean="0"/>
              <a:t> student can demonstrate competency in engineering during the vehicle project.</a:t>
            </a:r>
          </a:p>
          <a:p>
            <a:endParaRPr lang="en-US" sz="1200" baseline="0" dirty="0" smtClean="0"/>
          </a:p>
          <a:p>
            <a:r>
              <a:rPr lang="en-US" sz="1200" baseline="0" dirty="0" smtClean="0"/>
              <a:t>***TRANSITION – away from a “motor project grade” toward individually assessing competencies that may be demonstrated in that project.   Entering as different assignments pushes that paradigm shift.</a:t>
            </a:r>
          </a:p>
          <a:p>
            <a:endParaRPr lang="en-US" sz="1200" baseline="0" dirty="0" smtClean="0"/>
          </a:p>
          <a:p>
            <a:r>
              <a:rPr lang="en-US" sz="1200" baseline="0" dirty="0" smtClean="0"/>
              <a:t>You COULD create one assignment for “motor project” and connect that assignment to four standards.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46</a:t>
            </a:fld>
            <a:endParaRPr lang="en-US"/>
          </a:p>
        </p:txBody>
      </p:sp>
    </p:spTree>
    <p:extLst>
      <p:ext uri="{BB962C8B-B14F-4D97-AF65-F5344CB8AC3E}">
        <p14:creationId xmlns:p14="http://schemas.microsoft.com/office/powerpoint/2010/main" val="3364767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 NOT allow teachers to change the way standard grades are calculated.  We believe that at least some teachers would change the settings and not even realize what effect it has on the calculation of their standards grades.</a:t>
            </a:r>
          </a:p>
          <a:p>
            <a:endParaRPr lang="en-US" baseline="0" dirty="0" smtClean="0"/>
          </a:p>
          <a:p>
            <a:r>
              <a:rPr lang="en-US" baseline="0" dirty="0" smtClean="0"/>
              <a:t>“Most Recent” can still be accomplished by just “exempting” assessments that should not be included.</a:t>
            </a:r>
          </a:p>
          <a:p>
            <a:endParaRPr lang="en-US" baseline="0" dirty="0" smtClean="0"/>
          </a:p>
          <a:p>
            <a:r>
              <a:rPr lang="en-US" baseline="0" dirty="0" smtClean="0"/>
              <a:t>The simple mean is used for rolling up lower level standards – we decided that the overall course grade would be a simple average of competency grades… but that whole system was established BEFORE </a:t>
            </a:r>
            <a:r>
              <a:rPr lang="en-US" baseline="0" dirty="0" err="1" smtClean="0"/>
              <a:t>powerschool</a:t>
            </a:r>
            <a:r>
              <a:rPr lang="en-US" baseline="0" dirty="0" smtClean="0"/>
              <a:t> allowed calculation of term marks based on standards grades.   We also intentionally set that competencies would be simple average of their indicator scores, when indicators were used.</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47</a:t>
            </a:fld>
            <a:endParaRPr lang="en-US"/>
          </a:p>
        </p:txBody>
      </p:sp>
    </p:spTree>
    <p:extLst>
      <p:ext uri="{BB962C8B-B14F-4D97-AF65-F5344CB8AC3E}">
        <p14:creationId xmlns:p14="http://schemas.microsoft.com/office/powerpoint/2010/main" val="164847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consider</a:t>
            </a:r>
            <a:r>
              <a:rPr lang="en-US" baseline="0" dirty="0" smtClean="0"/>
              <a:t> some of the different approaches, from those that didn’t make much systemic change to those that are making some fundamental changes to their practices…</a:t>
            </a:r>
          </a:p>
          <a:p>
            <a:endParaRPr lang="en-US" baseline="0" dirty="0" smtClean="0"/>
          </a:p>
          <a:p>
            <a:r>
              <a:rPr lang="en-US" dirty="0" smtClean="0"/>
              <a:t>“grades”  </a:t>
            </a:r>
            <a:r>
              <a:rPr lang="en-US" dirty="0" smtClean="0">
                <a:sym typeface="Wingdings" panose="05000000000000000000" pitchFamily="2" charset="2"/>
              </a:rPr>
              <a:t>--&gt;</a:t>
            </a:r>
            <a:r>
              <a:rPr lang="en-US" baseline="0" dirty="0" smtClean="0">
                <a:sym typeface="Wingdings" panose="05000000000000000000" pitchFamily="2" charset="2"/>
              </a:rPr>
              <a:t> assignments, assessments, etc…</a:t>
            </a:r>
          </a:p>
          <a:p>
            <a:endParaRPr lang="en-US" baseline="0" dirty="0" smtClean="0">
              <a:sym typeface="Wingdings" panose="05000000000000000000" pitchFamily="2" charset="2"/>
            </a:endParaRPr>
          </a:p>
          <a:p>
            <a:r>
              <a:rPr lang="en-US" baseline="0" dirty="0" smtClean="0">
                <a:sym typeface="Wingdings" panose="05000000000000000000" pitchFamily="2" charset="2"/>
              </a:rPr>
              <a:t>Some schools say every standard in the subject area is a competency, most schools group them in some way </a:t>
            </a:r>
            <a:endParaRPr lang="en-US" dirty="0" smtClean="0"/>
          </a:p>
          <a:p>
            <a:endParaRPr lang="en-US" dirty="0" smtClean="0"/>
          </a:p>
          <a:p>
            <a:r>
              <a:rPr lang="en-US" dirty="0" smtClean="0"/>
              <a:t>a separate Pass/Fail for competencies – “passed” the course but failed the competencies, or vic</a:t>
            </a:r>
            <a:r>
              <a:rPr lang="en-US" baseline="0" dirty="0" smtClean="0"/>
              <a:t>e versa</a:t>
            </a:r>
            <a:endParaRPr lang="en-US" dirty="0" smtClean="0"/>
          </a:p>
          <a:p>
            <a:endParaRPr lang="en-US" dirty="0" smtClean="0"/>
          </a:p>
          <a:p>
            <a:r>
              <a:rPr lang="en-US" dirty="0" smtClean="0"/>
              <a:t>high-stakes “competency-based assessments” </a:t>
            </a:r>
            <a:r>
              <a:rPr lang="en-US" baseline="0" dirty="0" smtClean="0"/>
              <a:t> -- like college courses where most of the grade is based on one or two exams or papers</a:t>
            </a:r>
            <a:r>
              <a:rPr lang="en-US" dirty="0" smtClean="0"/>
              <a:t>…CBAs are weighted such that you cannot achieve minimum passing percent without “passing” most CBAs.  Some schools are more clear than others about whether</a:t>
            </a:r>
            <a:r>
              <a:rPr lang="en-US" baseline="0" dirty="0" smtClean="0"/>
              <a:t> you have to pass all the CBAs or just average out to a passing mark</a:t>
            </a:r>
            <a:endParaRPr lang="en-US" dirty="0" smtClean="0"/>
          </a:p>
          <a:p>
            <a:endParaRPr lang="en-US" dirty="0" smtClean="0"/>
          </a:p>
          <a:p>
            <a:r>
              <a:rPr lang="en-US" dirty="0" smtClean="0"/>
              <a:t>assignments grouped and averaged by course competency…  Using the “categories” in the gradebook….  If the average for any individual competency group is below passing, then the teacher manually marks the course grade as an F.</a:t>
            </a:r>
          </a:p>
          <a:p>
            <a:endParaRPr lang="en-US" dirty="0" smtClean="0"/>
          </a:p>
          <a:p>
            <a:r>
              <a:rPr lang="en-US" dirty="0" smtClean="0"/>
              <a:t>assessments grouped by competency…  The single most recent score or the average of most recent 3/whatever</a:t>
            </a:r>
            <a:r>
              <a:rPr lang="en-US" baseline="0" dirty="0" smtClean="0"/>
              <a:t> #</a:t>
            </a:r>
            <a:r>
              <a:rPr lang="en-US" dirty="0" smtClean="0"/>
              <a:t> or the mode is used to give competency score.  Define “MODE” ---</a:t>
            </a:r>
            <a:r>
              <a:rPr lang="en-US" baseline="0" dirty="0" smtClean="0"/>
              <a:t> the score that occurs most often….</a:t>
            </a:r>
            <a:r>
              <a:rPr lang="en-US" dirty="0" smtClean="0"/>
              <a:t>All competencies must be passed to earn course credit….    Issues with not having a mode, with kids not bothering to do early</a:t>
            </a:r>
            <a:r>
              <a:rPr lang="en-US" baseline="0" dirty="0" smtClean="0"/>
              <a:t> assessments because they know they won’t count…</a:t>
            </a:r>
          </a:p>
          <a:p>
            <a:endParaRPr lang="en-US" baseline="0" dirty="0" smtClean="0"/>
          </a:p>
          <a:p>
            <a:r>
              <a:rPr lang="en-US" baseline="0" dirty="0" smtClean="0"/>
              <a:t>Have to offer…   “Teacher Gut” grade – especially at lower elementary levels, “grades” or progress in different categories – just changed categories to be standards…     Narrative is more important than the “grade”</a:t>
            </a:r>
            <a:endParaRPr lang="en-US" dirty="0" smtClean="0"/>
          </a:p>
        </p:txBody>
      </p:sp>
      <p:sp>
        <p:nvSpPr>
          <p:cNvPr id="4" name="Slide Number Placeholder 3"/>
          <p:cNvSpPr>
            <a:spLocks noGrp="1"/>
          </p:cNvSpPr>
          <p:nvPr>
            <p:ph type="sldNum" sz="quarter" idx="10"/>
          </p:nvPr>
        </p:nvSpPr>
        <p:spPr/>
        <p:txBody>
          <a:bodyPr/>
          <a:lstStyle/>
          <a:p>
            <a:fld id="{05448372-C31C-4B8D-B0F2-512573FD5A5F}" type="slidenum">
              <a:rPr lang="en-US" smtClean="0"/>
              <a:t>4</a:t>
            </a:fld>
            <a:endParaRPr lang="en-US"/>
          </a:p>
        </p:txBody>
      </p:sp>
    </p:spTree>
    <p:extLst>
      <p:ext uri="{BB962C8B-B14F-4D97-AF65-F5344CB8AC3E}">
        <p14:creationId xmlns:p14="http://schemas.microsoft.com/office/powerpoint/2010/main" val="2827819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49</a:t>
            </a:fld>
            <a:endParaRPr lang="en-US"/>
          </a:p>
        </p:txBody>
      </p:sp>
    </p:spTree>
    <p:extLst>
      <p:ext uri="{BB962C8B-B14F-4D97-AF65-F5344CB8AC3E}">
        <p14:creationId xmlns:p14="http://schemas.microsoft.com/office/powerpoint/2010/main" val="3742594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50</a:t>
            </a:fld>
            <a:endParaRPr lang="en-US"/>
          </a:p>
        </p:txBody>
      </p:sp>
    </p:spTree>
    <p:extLst>
      <p:ext uri="{BB962C8B-B14F-4D97-AF65-F5344CB8AC3E}">
        <p14:creationId xmlns:p14="http://schemas.microsoft.com/office/powerpoint/2010/main" val="1909433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January</a:t>
            </a:r>
            <a:r>
              <a:rPr lang="en-US" baseline="0" dirty="0" smtClean="0"/>
              <a:t> of 2015, I have seniors trying to begin competency recovery plans from their 2012-2013 physical science course, because there was no “failure” mark that year.   That is why we restored the “F” in 2013-2014 for students who were not eligible for competency recovery, or did not complete by deadline.</a:t>
            </a:r>
          </a:p>
          <a:p>
            <a:endParaRPr lang="en-US" baseline="0" dirty="0" smtClean="0"/>
          </a:p>
          <a:p>
            <a:r>
              <a:rPr lang="en-US" baseline="0" dirty="0" smtClean="0"/>
              <a:t>2014-2015 seems to be a step backwards – complaints about the small difference in student </a:t>
            </a:r>
            <a:r>
              <a:rPr lang="en-US" baseline="0" dirty="0" err="1" smtClean="0"/>
              <a:t>gpa’s</a:t>
            </a:r>
            <a:r>
              <a:rPr lang="en-US" baseline="0" dirty="0" smtClean="0"/>
              <a:t> / class rank caused admin to restore + &amp; - grades.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51</a:t>
            </a:fld>
            <a:endParaRPr lang="en-US"/>
          </a:p>
        </p:txBody>
      </p:sp>
    </p:spTree>
    <p:extLst>
      <p:ext uri="{BB962C8B-B14F-4D97-AF65-F5344CB8AC3E}">
        <p14:creationId xmlns:p14="http://schemas.microsoft.com/office/powerpoint/2010/main" val="355624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further</a:t>
            </a:r>
            <a:r>
              <a:rPr lang="en-US" baseline="0" dirty="0" smtClean="0"/>
              <a:t> the audience is from the classroom, the more “traditional” the reporting is…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52</a:t>
            </a:fld>
            <a:endParaRPr lang="en-US"/>
          </a:p>
        </p:txBody>
      </p:sp>
    </p:spTree>
    <p:extLst>
      <p:ext uri="{BB962C8B-B14F-4D97-AF65-F5344CB8AC3E}">
        <p14:creationId xmlns:p14="http://schemas.microsoft.com/office/powerpoint/2010/main" val="1332392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53</a:t>
            </a:fld>
            <a:endParaRPr lang="en-US"/>
          </a:p>
        </p:txBody>
      </p:sp>
    </p:spTree>
    <p:extLst>
      <p:ext uri="{BB962C8B-B14F-4D97-AF65-F5344CB8AC3E}">
        <p14:creationId xmlns:p14="http://schemas.microsoft.com/office/powerpoint/2010/main" val="1229236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54</a:t>
            </a:fld>
            <a:endParaRPr lang="en-US"/>
          </a:p>
        </p:txBody>
      </p:sp>
    </p:spTree>
    <p:extLst>
      <p:ext uri="{BB962C8B-B14F-4D97-AF65-F5344CB8AC3E}">
        <p14:creationId xmlns:p14="http://schemas.microsoft.com/office/powerpoint/2010/main" val="3064627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may just send home an</a:t>
            </a:r>
            <a:r>
              <a:rPr lang="en-US" baseline="0" dirty="0" smtClean="0"/>
              <a:t> unofficial transcript at the end of the year, along with the “progress report” standards screen…</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56</a:t>
            </a:fld>
            <a:endParaRPr lang="en-US"/>
          </a:p>
        </p:txBody>
      </p:sp>
    </p:spTree>
    <p:extLst>
      <p:ext uri="{BB962C8B-B14F-4D97-AF65-F5344CB8AC3E}">
        <p14:creationId xmlns:p14="http://schemas.microsoft.com/office/powerpoint/2010/main" val="203174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Minute</a:t>
            </a:r>
            <a:r>
              <a:rPr lang="en-US" b="1" baseline="0" dirty="0" smtClean="0"/>
              <a:t> private reflection or turn &amp; talk </a:t>
            </a:r>
          </a:p>
          <a:p>
            <a:endParaRPr lang="en-US" baseline="0" dirty="0" smtClean="0"/>
          </a:p>
          <a:p>
            <a:r>
              <a:rPr lang="en-US" dirty="0" smtClean="0"/>
              <a:t>A teacher might look at some</a:t>
            </a:r>
            <a:r>
              <a:rPr lang="en-US" baseline="0" dirty="0" smtClean="0"/>
              <a:t> student work or talk with a student and “know” in their gut that “this kid’s ‘got it’” – but how does the student / community know what the student needs to demonstrate?  What about the cases that aren’t as obvious?</a:t>
            </a:r>
          </a:p>
          <a:p>
            <a:endParaRPr lang="en-US" baseline="0" dirty="0" smtClean="0"/>
          </a:p>
          <a:p>
            <a:r>
              <a:rPr lang="en-US" baseline="0" dirty="0" smtClean="0"/>
              <a:t>What about the kid who says I spent the summer in a Shakespeare camp – we translated Midsummer Night’s Dream to modern language and then performed it… I should get credit for the English Lit class…  But your English Lit class reads Hamlet?   Any English teachers in the room?   Are you really just interested in whether they can interpret a Shakespearean play?   What are the REAL skills and understandings that you want the kids to have?   What LEVEL do they need to reach to earn credit?</a:t>
            </a:r>
          </a:p>
          <a:p>
            <a:r>
              <a:rPr lang="en-US" baseline="0" dirty="0" smtClean="0"/>
              <a:t>HOW DO THE KIDS/COMMUNITY KNOW THAT?  </a:t>
            </a:r>
          </a:p>
          <a:p>
            <a:endParaRPr lang="en-US" baseline="0" dirty="0" smtClean="0"/>
          </a:p>
          <a:p>
            <a:r>
              <a:rPr lang="en-US" baseline="0" dirty="0" smtClean="0"/>
              <a:t>So some schools use competency rubrics…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5</a:t>
            </a:fld>
            <a:endParaRPr lang="en-US"/>
          </a:p>
        </p:txBody>
      </p:sp>
    </p:spTree>
    <p:extLst>
      <p:ext uri="{BB962C8B-B14F-4D97-AF65-F5344CB8AC3E}">
        <p14:creationId xmlns:p14="http://schemas.microsoft.com/office/powerpoint/2010/main" val="116030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If</a:t>
            </a:r>
            <a:r>
              <a:rPr lang="en-US" baseline="0" dirty="0" smtClean="0"/>
              <a:t> students/community are going to be able to tell whether a given experience / performance / work product done outside of the classroom demonstrates mastery of a competency, then those rubrics MUST be detailed and high-quality --- some of the “some understanding” “good understanding” “superior understanding” descriptors that sometimes pass as rubrics just don’t cut it.</a:t>
            </a:r>
          </a:p>
          <a:p>
            <a:endParaRPr lang="en-US" baseline="0" dirty="0"/>
          </a:p>
          <a:p>
            <a:r>
              <a:rPr lang="en-US" baseline="0" dirty="0" smtClean="0"/>
              <a:t>Exam, project, homework, etc…  all assessed against SAME rubric….     Some schools create different rubrics for every assessment, and just require that those assessment rubrics clearly connect to the competency rubric…</a:t>
            </a:r>
          </a:p>
          <a:p>
            <a:endParaRPr lang="en-US" baseline="0" dirty="0" smtClean="0"/>
          </a:p>
          <a:p>
            <a:endParaRPr lang="en-US" baseline="0" dirty="0" smtClean="0"/>
          </a:p>
          <a:p>
            <a:r>
              <a:rPr lang="en-US" baseline="0" dirty="0" smtClean="0"/>
              <a:t>In class, competency might build over time – while I’m learning, how do I know if I’m “on track”?  How many “passing” assessments does it take to demonstrate mastery?</a:t>
            </a:r>
          </a:p>
          <a:p>
            <a:endParaRPr lang="en-US" baseline="0" dirty="0" smtClean="0"/>
          </a:p>
          <a:p>
            <a:r>
              <a:rPr lang="en-US" baseline="0" dirty="0" smtClean="0"/>
              <a:t>Claremont – just started requiring 10% of course grade is for “formative” – but not broken out by competency…  some schools do similar things but include a percentage for a midterm or final exam…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Minute</a:t>
            </a:r>
            <a:r>
              <a:rPr lang="en-US" b="1" baseline="0" dirty="0" smtClean="0"/>
              <a:t> private reflection or turn &amp; talk</a:t>
            </a:r>
            <a:endParaRPr lang="en-US" b="1"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5448372-C31C-4B8D-B0F2-512573FD5A5F}" type="slidenum">
              <a:rPr lang="en-US" smtClean="0"/>
              <a:t>6</a:t>
            </a:fld>
            <a:endParaRPr lang="en-US"/>
          </a:p>
        </p:txBody>
      </p:sp>
    </p:spTree>
    <p:extLst>
      <p:ext uri="{BB962C8B-B14F-4D97-AF65-F5344CB8AC3E}">
        <p14:creationId xmlns:p14="http://schemas.microsoft.com/office/powerpoint/2010/main" val="186215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Courses “cycle”</a:t>
            </a:r>
          </a:p>
          <a:p>
            <a:endParaRPr lang="en-US" dirty="0" smtClean="0"/>
          </a:p>
          <a:p>
            <a:r>
              <a:rPr lang="en-US" dirty="0" smtClean="0"/>
              <a:t>I’ve only heard of</a:t>
            </a:r>
            <a:r>
              <a:rPr lang="en-US" baseline="0" dirty="0" smtClean="0"/>
              <a:t> this extreme at charter schools, specifically Parker…  but we’re trying to go that way….</a:t>
            </a:r>
          </a:p>
          <a:p>
            <a:r>
              <a:rPr lang="en-US" baseline="0" dirty="0" smtClean="0"/>
              <a:t>STRONGLY considering having our 21</a:t>
            </a:r>
            <a:r>
              <a:rPr lang="en-US" baseline="30000" dirty="0" smtClean="0"/>
              <a:t>st</a:t>
            </a:r>
            <a:r>
              <a:rPr lang="en-US" baseline="0" dirty="0" smtClean="0"/>
              <a:t> Century Learning Expectations assessed via student work demonstration on Exhibition Night…  (1 pm – 7 pm school day…)  but this is really getting into some of the redesign work that is outside the intended scope of these meetings…</a:t>
            </a:r>
          </a:p>
          <a:p>
            <a:endParaRPr lang="en-US" baseline="0" dirty="0" smtClean="0"/>
          </a:p>
          <a:p>
            <a:r>
              <a:rPr lang="en-US" baseline="0" dirty="0" smtClean="0"/>
              <a:t>Milwaukee?  Michigan?   Charter school Louise visited a few years ago where students </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7</a:t>
            </a:fld>
            <a:endParaRPr lang="en-US"/>
          </a:p>
        </p:txBody>
      </p:sp>
    </p:spTree>
    <p:extLst>
      <p:ext uri="{BB962C8B-B14F-4D97-AF65-F5344CB8AC3E}">
        <p14:creationId xmlns:p14="http://schemas.microsoft.com/office/powerpoint/2010/main" val="128961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other schools like PMHS that</a:t>
            </a:r>
            <a:r>
              <a:rPr lang="en-US" baseline="0" dirty="0" smtClean="0"/>
              <a:t> mix rubrics and weighted assessments too…</a:t>
            </a:r>
          </a:p>
          <a:p>
            <a:endParaRPr lang="en-US" baseline="0" dirty="0" smtClean="0"/>
          </a:p>
          <a:p>
            <a:r>
              <a:rPr lang="en-US" baseline="0" dirty="0" smtClean="0"/>
              <a:t>ELEMENTARY is just beginning to move to competencies…</a:t>
            </a:r>
          </a:p>
          <a:p>
            <a:endParaRPr lang="en-US" baseline="0" dirty="0" smtClean="0"/>
          </a:p>
          <a:p>
            <a:r>
              <a:rPr lang="en-US" dirty="0" smtClean="0"/>
              <a:t>Remember:</a:t>
            </a:r>
            <a:r>
              <a:rPr lang="en-US" baseline="0" dirty="0" smtClean="0"/>
              <a:t>  Details next, don’t get hung up here…</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8</a:t>
            </a:fld>
            <a:endParaRPr lang="en-US"/>
          </a:p>
        </p:txBody>
      </p:sp>
    </p:spTree>
    <p:extLst>
      <p:ext uri="{BB962C8B-B14F-4D97-AF65-F5344CB8AC3E}">
        <p14:creationId xmlns:p14="http://schemas.microsoft.com/office/powerpoint/2010/main" val="1162035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 bubbling… questions</a:t>
            </a:r>
          </a:p>
          <a:p>
            <a:endParaRPr lang="en-US" dirty="0" smtClean="0"/>
          </a:p>
          <a:p>
            <a:r>
              <a:rPr lang="en-US" b="1" dirty="0" smtClean="0"/>
              <a:t>Check Time </a:t>
            </a:r>
            <a:r>
              <a:rPr lang="en-US" dirty="0" smtClean="0"/>
              <a:t>– expect to be</a:t>
            </a:r>
            <a:r>
              <a:rPr lang="en-US" baseline="0" dirty="0" smtClean="0"/>
              <a:t> </a:t>
            </a:r>
            <a:r>
              <a:rPr lang="en-US" baseline="0" dirty="0" smtClean="0"/>
              <a:t>~45 </a:t>
            </a:r>
            <a:r>
              <a:rPr lang="en-US" baseline="0" dirty="0" smtClean="0"/>
              <a:t>minutes into session</a:t>
            </a:r>
            <a:endParaRPr lang="en-US" dirty="0" smtClean="0"/>
          </a:p>
          <a:p>
            <a:endParaRPr lang="en-US" dirty="0" smtClean="0"/>
          </a:p>
          <a:p>
            <a:r>
              <a:rPr lang="en-US" b="1" dirty="0" smtClean="0"/>
              <a:t>HAND OUT EXAMPLES:</a:t>
            </a:r>
          </a:p>
          <a:p>
            <a:r>
              <a:rPr lang="en-US" dirty="0" smtClean="0"/>
              <a:t>5 21</a:t>
            </a:r>
            <a:r>
              <a:rPr lang="en-US" baseline="30000" dirty="0" smtClean="0"/>
              <a:t>st</a:t>
            </a:r>
            <a:r>
              <a:rPr lang="en-US" dirty="0" smtClean="0"/>
              <a:t> Century Learning Expectations &amp; 1 example rubric</a:t>
            </a:r>
          </a:p>
          <a:p>
            <a:r>
              <a:rPr lang="en-US" dirty="0" smtClean="0"/>
              <a:t>Course</a:t>
            </a:r>
            <a:r>
              <a:rPr lang="en-US" baseline="0" dirty="0" smtClean="0"/>
              <a:t> Competencies &amp; Indicators for Physical Science, English 10, and Geometry</a:t>
            </a:r>
          </a:p>
          <a:p>
            <a:r>
              <a:rPr lang="en-US" baseline="0" dirty="0" smtClean="0"/>
              <a:t>Example rubrics for Physical Science indicators (experiment design, dynamics, incremental math problem solving, incremental atomic structure)</a:t>
            </a:r>
          </a:p>
          <a:p>
            <a:r>
              <a:rPr lang="en-US" baseline="0" dirty="0" smtClean="0"/>
              <a:t>Example rubrics for English 10</a:t>
            </a:r>
          </a:p>
          <a:p>
            <a:r>
              <a:rPr lang="en-US" baseline="0" dirty="0" smtClean="0"/>
              <a:t>Example progress report / standards screen for a student</a:t>
            </a:r>
          </a:p>
          <a:p>
            <a:r>
              <a:rPr lang="en-US" baseline="0" dirty="0" smtClean="0"/>
              <a:t>Example scores detail screen for a student</a:t>
            </a:r>
          </a:p>
        </p:txBody>
      </p:sp>
      <p:sp>
        <p:nvSpPr>
          <p:cNvPr id="4" name="Slide Number Placeholder 3"/>
          <p:cNvSpPr>
            <a:spLocks noGrp="1"/>
          </p:cNvSpPr>
          <p:nvPr>
            <p:ph type="sldNum" sz="quarter" idx="10"/>
          </p:nvPr>
        </p:nvSpPr>
        <p:spPr/>
        <p:txBody>
          <a:bodyPr/>
          <a:lstStyle/>
          <a:p>
            <a:fld id="{05448372-C31C-4B8D-B0F2-512573FD5A5F}" type="slidenum">
              <a:rPr lang="en-US" smtClean="0"/>
              <a:t>9</a:t>
            </a:fld>
            <a:endParaRPr lang="en-US"/>
          </a:p>
        </p:txBody>
      </p:sp>
    </p:spTree>
    <p:extLst>
      <p:ext uri="{BB962C8B-B14F-4D97-AF65-F5344CB8AC3E}">
        <p14:creationId xmlns:p14="http://schemas.microsoft.com/office/powerpoint/2010/main" val="209144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8AF310-22FF-46FB-8A3B-7F32174A4A73}"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98101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8AF310-22FF-46FB-8A3B-7F32174A4A73}"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248627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8AF310-22FF-46FB-8A3B-7F32174A4A73}"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295150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8AF310-22FF-46FB-8A3B-7F32174A4A73}"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284037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AF310-22FF-46FB-8A3B-7F32174A4A73}"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307146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8AF310-22FF-46FB-8A3B-7F32174A4A73}"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156209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8AF310-22FF-46FB-8A3B-7F32174A4A73}" type="datetimeFigureOut">
              <a:rPr lang="en-US" smtClean="0"/>
              <a:t>2/21/2015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381364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526"/>
            <a:ext cx="7886700" cy="1325563"/>
          </a:xfrm>
        </p:spPr>
        <p:txBody>
          <a:bodyPr/>
          <a:lstStyle>
            <a:lvl1pPr>
              <a:defRPr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88AF310-22FF-46FB-8A3B-7F32174A4A73}" type="datetimeFigureOut">
              <a:rPr lang="en-US" smtClean="0"/>
              <a:t>2/21/2015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62BFF-FF74-4044-B830-09AE6E455CA7}"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7902586" y="1"/>
            <a:ext cx="1225525" cy="1670609"/>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87394"/>
            <a:ext cx="1225525" cy="1670609"/>
          </a:xfrm>
          <a:prstGeom prst="rect">
            <a:avLst/>
          </a:prstGeom>
        </p:spPr>
      </p:pic>
    </p:spTree>
    <p:extLst>
      <p:ext uri="{BB962C8B-B14F-4D97-AF65-F5344CB8AC3E}">
        <p14:creationId xmlns:p14="http://schemas.microsoft.com/office/powerpoint/2010/main" val="258691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AF310-22FF-46FB-8A3B-7F32174A4A73}" type="datetimeFigureOut">
              <a:rPr lang="en-US" smtClean="0"/>
              <a:t>2/21/2015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62BFF-FF74-4044-B830-09AE6E455CA7}" type="slidenum">
              <a:rPr lang="en-US" smtClean="0"/>
              <a:t>‹#›</a:t>
            </a:fld>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6412" y="0"/>
            <a:ext cx="1587588" cy="1587588"/>
          </a:xfrm>
          <a:prstGeom prst="rect">
            <a:avLst/>
          </a:prstGeom>
        </p:spPr>
      </p:pic>
      <p:sp>
        <p:nvSpPr>
          <p:cNvPr id="6" name="Arc 5"/>
          <p:cNvSpPr/>
          <p:nvPr userDrawn="1"/>
        </p:nvSpPr>
        <p:spPr>
          <a:xfrm flipH="1" flipV="1">
            <a:off x="266007" y="3956858"/>
            <a:ext cx="3208712" cy="2764617"/>
          </a:xfrm>
          <a:prstGeom prst="arc">
            <a:avLst/>
          </a:prstGeom>
          <a:ln w="63500" cmpd="tri">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userDrawn="1"/>
        </p:nvSpPr>
        <p:spPr>
          <a:xfrm>
            <a:off x="0" y="0"/>
            <a:ext cx="6168981" cy="584775"/>
          </a:xfrm>
          <a:prstGeom prst="rect">
            <a:avLst/>
          </a:prstGeom>
          <a:noFill/>
        </p:spPr>
        <p:txBody>
          <a:bodyPr wrap="square" rtlCol="0">
            <a:spAutoFit/>
          </a:bodyPr>
          <a:lstStyle/>
          <a:p>
            <a:r>
              <a:rPr lang="en-US" sz="3200" b="1" dirty="0" smtClean="0">
                <a:solidFill>
                  <a:schemeClr val="accent5">
                    <a:lumMod val="75000"/>
                  </a:schemeClr>
                </a:solidFill>
                <a:latin typeface="Arial" panose="020B0604020202020204" pitchFamily="34" charset="0"/>
                <a:cs typeface="Arial" panose="020B0604020202020204" pitchFamily="34" charset="0"/>
              </a:rPr>
              <a:t>PowerSchool Details…</a:t>
            </a:r>
            <a:endParaRPr lang="en-US" sz="3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3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AF310-22FF-46FB-8A3B-7F32174A4A73}"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318342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AF310-22FF-46FB-8A3B-7F32174A4A73}"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377683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AF310-22FF-46FB-8A3B-7F32174A4A73}" type="datetimeFigureOut">
              <a:rPr lang="en-US" smtClean="0"/>
              <a:t>2/21/2015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62BFF-FF74-4044-B830-09AE6E455CA7}" type="slidenum">
              <a:rPr lang="en-US" smtClean="0"/>
              <a:t>‹#›</a:t>
            </a:fld>
            <a:endParaRPr lang="en-US"/>
          </a:p>
        </p:txBody>
      </p:sp>
    </p:spTree>
    <p:extLst>
      <p:ext uri="{BB962C8B-B14F-4D97-AF65-F5344CB8AC3E}">
        <p14:creationId xmlns:p14="http://schemas.microsoft.com/office/powerpoint/2010/main" val="14010503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www.education.nh.gov/legislation/documents/ed3062014-min-stands.pdf" TargetMode="External"/><Relationship Id="rId5" Type="http://schemas.openxmlformats.org/officeDocument/2006/relationships/hyperlink" Target="https://vimeo.com/100120533" TargetMode="External"/><Relationship Id="rId4" Type="http://schemas.openxmlformats.org/officeDocument/2006/relationships/hyperlink" Target="http://www.nhstoryoftransformation.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www.education.nh.gov/legislation/documents/ed3062014-min-stands.pdf" TargetMode="External"/><Relationship Id="rId5" Type="http://schemas.openxmlformats.org/officeDocument/2006/relationships/hyperlink" Target="https://vimeo.com/100120533" TargetMode="External"/><Relationship Id="rId4" Type="http://schemas.openxmlformats.org/officeDocument/2006/relationships/hyperlink" Target="http://www.nhstoryoftransformation.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1.WMF"/></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hyperlink" Target="http://www.education.nh.gov/innovations/hs_redesign/documents/validation_rubric_for_course-level-competencies.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Questions or Concerns ?</a:t>
            </a:r>
            <a:endParaRPr lang="en-US" dirty="0"/>
          </a:p>
        </p:txBody>
      </p:sp>
      <p:sp>
        <p:nvSpPr>
          <p:cNvPr id="3" name="Content Placeholder 2"/>
          <p:cNvSpPr txBox="1">
            <a:spLocks/>
          </p:cNvSpPr>
          <p:nvPr/>
        </p:nvSpPr>
        <p:spPr>
          <a:xfrm>
            <a:off x="1943100" y="2087871"/>
            <a:ext cx="5943600" cy="30304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t>As you enter, please add any specific questions or concerns about Competency-Based Education to the chart paper on the wall…</a:t>
            </a:r>
          </a:p>
          <a:p>
            <a:endParaRPr lang="en-US" sz="3600" dirty="0"/>
          </a:p>
        </p:txBody>
      </p:sp>
      <p:sp>
        <p:nvSpPr>
          <p:cNvPr id="4" name="Rectangle 3"/>
          <p:cNvSpPr/>
          <p:nvPr/>
        </p:nvSpPr>
        <p:spPr>
          <a:xfrm rot="1950738">
            <a:off x="7175078" y="4668180"/>
            <a:ext cx="815961" cy="900246"/>
          </a:xfrm>
          <a:prstGeom prst="rect">
            <a:avLst/>
          </a:prstGeom>
          <a:noFill/>
        </p:spPr>
        <p:txBody>
          <a:bodyPr wrap="square" lIns="68580" tIns="34290" rIns="68580" bIns="34290">
            <a:spAutoFit/>
          </a:bodyPr>
          <a:lstStyle/>
          <a:p>
            <a:r>
              <a:rPr lang="en-US" sz="5400" dirty="0" smtClean="0">
                <a:ln w="0"/>
                <a:solidFill>
                  <a:schemeClr val="accent5">
                    <a:lumMod val="60000"/>
                    <a:lumOff val="40000"/>
                  </a:schemeClr>
                </a:solidFill>
              </a:rPr>
              <a:t>??</a:t>
            </a:r>
            <a:endParaRPr lang="en-US" sz="5400" dirty="0">
              <a:ln w="0"/>
              <a:solidFill>
                <a:schemeClr val="accent5">
                  <a:lumMod val="60000"/>
                  <a:lumOff val="40000"/>
                </a:schemeClr>
              </a:solidFill>
            </a:endParaRPr>
          </a:p>
        </p:txBody>
      </p:sp>
      <p:sp>
        <p:nvSpPr>
          <p:cNvPr id="5" name="Rectangle 4"/>
          <p:cNvSpPr/>
          <p:nvPr/>
        </p:nvSpPr>
        <p:spPr>
          <a:xfrm rot="2123268">
            <a:off x="7450107" y="1421484"/>
            <a:ext cx="815961" cy="900246"/>
          </a:xfrm>
          <a:prstGeom prst="rect">
            <a:avLst/>
          </a:prstGeom>
          <a:noFill/>
        </p:spPr>
        <p:txBody>
          <a:bodyPr wrap="square" lIns="68580" tIns="34290" rIns="68580" bIns="34290">
            <a:spAutoFit/>
          </a:bodyPr>
          <a:lstStyle/>
          <a:p>
            <a:r>
              <a:rPr lang="en-US" sz="5400" dirty="0" smtClean="0">
                <a:ln w="0"/>
                <a:solidFill>
                  <a:schemeClr val="accent5">
                    <a:lumMod val="60000"/>
                    <a:lumOff val="40000"/>
                  </a:schemeClr>
                </a:solidFill>
              </a:rPr>
              <a:t>??</a:t>
            </a:r>
            <a:endParaRPr lang="en-US" sz="5400" dirty="0">
              <a:ln w="0"/>
              <a:solidFill>
                <a:schemeClr val="accent5">
                  <a:lumMod val="60000"/>
                  <a:lumOff val="40000"/>
                </a:schemeClr>
              </a:solidFill>
            </a:endParaRPr>
          </a:p>
        </p:txBody>
      </p:sp>
      <p:sp>
        <p:nvSpPr>
          <p:cNvPr id="6" name="Rectangle 5"/>
          <p:cNvSpPr/>
          <p:nvPr/>
        </p:nvSpPr>
        <p:spPr>
          <a:xfrm rot="19023431">
            <a:off x="830556" y="1409155"/>
            <a:ext cx="815961" cy="900246"/>
          </a:xfrm>
          <a:prstGeom prst="rect">
            <a:avLst/>
          </a:prstGeom>
          <a:noFill/>
        </p:spPr>
        <p:txBody>
          <a:bodyPr wrap="square" lIns="68580" tIns="34290" rIns="68580" bIns="34290">
            <a:spAutoFit/>
          </a:bodyPr>
          <a:lstStyle/>
          <a:p>
            <a:r>
              <a:rPr lang="en-US" sz="5400" dirty="0" smtClean="0">
                <a:ln w="0"/>
                <a:solidFill>
                  <a:schemeClr val="accent5">
                    <a:lumMod val="60000"/>
                    <a:lumOff val="40000"/>
                  </a:schemeClr>
                </a:solidFill>
              </a:rPr>
              <a:t>??</a:t>
            </a:r>
            <a:endParaRPr lang="en-US" sz="5400" dirty="0">
              <a:ln w="0"/>
              <a:solidFill>
                <a:schemeClr val="accent5">
                  <a:lumMod val="60000"/>
                  <a:lumOff val="40000"/>
                </a:schemeClr>
              </a:solidFill>
            </a:endParaRPr>
          </a:p>
        </p:txBody>
      </p:sp>
      <p:sp>
        <p:nvSpPr>
          <p:cNvPr id="7" name="Rectangle 6"/>
          <p:cNvSpPr/>
          <p:nvPr/>
        </p:nvSpPr>
        <p:spPr>
          <a:xfrm rot="19499261">
            <a:off x="970454" y="4664294"/>
            <a:ext cx="815961" cy="900246"/>
          </a:xfrm>
          <a:prstGeom prst="rect">
            <a:avLst/>
          </a:prstGeom>
          <a:noFill/>
        </p:spPr>
        <p:txBody>
          <a:bodyPr wrap="square" lIns="68580" tIns="34290" rIns="68580" bIns="34290">
            <a:spAutoFit/>
          </a:bodyPr>
          <a:lstStyle/>
          <a:p>
            <a:r>
              <a:rPr lang="en-US" sz="5400" dirty="0" smtClean="0">
                <a:ln w="0"/>
                <a:solidFill>
                  <a:schemeClr val="accent5">
                    <a:lumMod val="60000"/>
                    <a:lumOff val="40000"/>
                  </a:schemeClr>
                </a:solidFill>
              </a:rPr>
              <a:t>??</a:t>
            </a:r>
            <a:endParaRPr lang="en-US" sz="5400" dirty="0">
              <a:ln w="0"/>
              <a:solidFill>
                <a:schemeClr val="accent5">
                  <a:lumMod val="60000"/>
                  <a:lumOff val="40000"/>
                </a:schemeClr>
              </a:solidFill>
            </a:endParaRPr>
          </a:p>
        </p:txBody>
      </p:sp>
      <p:sp>
        <p:nvSpPr>
          <p:cNvPr id="8" name="Content Placeholder 2"/>
          <p:cNvSpPr txBox="1">
            <a:spLocks/>
          </p:cNvSpPr>
          <p:nvPr/>
        </p:nvSpPr>
        <p:spPr>
          <a:xfrm>
            <a:off x="1378434" y="5871086"/>
            <a:ext cx="7047342" cy="986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chemeClr val="tx1">
                    <a:lumMod val="50000"/>
                    <a:lumOff val="50000"/>
                  </a:schemeClr>
                </a:solidFill>
              </a:rPr>
              <a:t>Optional Technology:  Go to </a:t>
            </a:r>
            <a:r>
              <a:rPr lang="en-US" sz="3200" dirty="0" smtClean="0">
                <a:solidFill>
                  <a:schemeClr val="tx1">
                    <a:lumMod val="50000"/>
                    <a:lumOff val="50000"/>
                  </a:schemeClr>
                </a:solidFill>
              </a:rPr>
              <a:t>…</a:t>
            </a:r>
            <a:r>
              <a:rPr lang="en-US" sz="3200" dirty="0" smtClean="0">
                <a:solidFill>
                  <a:schemeClr val="tx1">
                    <a:lumMod val="50000"/>
                    <a:lumOff val="50000"/>
                  </a:schemeClr>
                </a:solidFill>
              </a:rPr>
              <a:t> </a:t>
            </a:r>
            <a:r>
              <a:rPr lang="en-US" sz="3200" dirty="0" smtClean="0">
                <a:solidFill>
                  <a:schemeClr val="tx1">
                    <a:lumMod val="50000"/>
                    <a:lumOff val="50000"/>
                  </a:schemeClr>
                </a:solidFill>
              </a:rPr>
              <a:t>to access a pdf of this </a:t>
            </a:r>
            <a:r>
              <a:rPr lang="en-US" sz="3200" dirty="0" smtClean="0">
                <a:solidFill>
                  <a:schemeClr val="tx1">
                    <a:lumMod val="50000"/>
                    <a:lumOff val="50000"/>
                  </a:schemeClr>
                </a:solidFill>
              </a:rPr>
              <a:t>PowerPoint and examples</a:t>
            </a:r>
            <a:endParaRPr lang="en-US" sz="3200" dirty="0" smtClean="0">
              <a:solidFill>
                <a:schemeClr val="tx1">
                  <a:lumMod val="50000"/>
                  <a:lumOff val="50000"/>
                </a:schemeClr>
              </a:solidFill>
            </a:endParaRPr>
          </a:p>
          <a:p>
            <a:endParaRPr lang="en-US" sz="3600" dirty="0">
              <a:solidFill>
                <a:schemeClr val="bg1">
                  <a:lumMod val="50000"/>
                </a:schemeClr>
              </a:solidFill>
            </a:endParaRPr>
          </a:p>
        </p:txBody>
      </p:sp>
    </p:spTree>
    <p:extLst>
      <p:ext uri="{BB962C8B-B14F-4D97-AF65-F5344CB8AC3E}">
        <p14:creationId xmlns:p14="http://schemas.microsoft.com/office/powerpoint/2010/main" val="645704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PMHS…</a:t>
            </a:r>
            <a:endParaRPr lang="en-US" dirty="0"/>
          </a:p>
        </p:txBody>
      </p:sp>
      <p:sp>
        <p:nvSpPr>
          <p:cNvPr id="3" name="Rounded Rectangle 2"/>
          <p:cNvSpPr/>
          <p:nvPr/>
        </p:nvSpPr>
        <p:spPr>
          <a:xfrm>
            <a:off x="6507086" y="1498958"/>
            <a:ext cx="1379614" cy="746546"/>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627921" y="1610219"/>
            <a:ext cx="1137943" cy="500137"/>
          </a:xfrm>
          <a:prstGeom prst="rect">
            <a:avLst/>
          </a:prstGeom>
          <a:noFill/>
        </p:spPr>
        <p:txBody>
          <a:bodyPr wrap="square" lIns="68580" tIns="34290" rIns="68580" bIns="34290">
            <a:spAutoFit/>
          </a:bodyPr>
          <a:lstStyle/>
          <a:p>
            <a:pPr algn="ctr"/>
            <a:r>
              <a:rPr lang="en-US" sz="2800" dirty="0" smtClean="0">
                <a:ln w="0"/>
              </a:rPr>
              <a:t>PMHS</a:t>
            </a:r>
            <a:endParaRPr lang="en-US" sz="2800" b="1" dirty="0">
              <a:ln w="0"/>
            </a:endParaRPr>
          </a:p>
        </p:txBody>
      </p:sp>
      <p:sp>
        <p:nvSpPr>
          <p:cNvPr id="5" name="Rounded Rectangle 4"/>
          <p:cNvSpPr/>
          <p:nvPr/>
        </p:nvSpPr>
        <p:spPr>
          <a:xfrm>
            <a:off x="456953" y="1787666"/>
            <a:ext cx="1379614" cy="74654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7788" y="1898927"/>
            <a:ext cx="1137943" cy="500137"/>
          </a:xfrm>
          <a:prstGeom prst="rect">
            <a:avLst/>
          </a:prstGeom>
          <a:noFill/>
        </p:spPr>
        <p:txBody>
          <a:bodyPr wrap="square" lIns="68580" tIns="34290" rIns="68580" bIns="34290">
            <a:spAutoFit/>
          </a:bodyPr>
          <a:lstStyle/>
          <a:p>
            <a:pPr algn="ctr"/>
            <a:r>
              <a:rPr lang="en-US" sz="2800" dirty="0" smtClean="0">
                <a:ln w="0"/>
              </a:rPr>
              <a:t>X</a:t>
            </a:r>
            <a:endParaRPr lang="en-US" sz="2800" b="1" dirty="0">
              <a:ln w="0"/>
            </a:endParaRPr>
          </a:p>
        </p:txBody>
      </p:sp>
      <p:sp>
        <p:nvSpPr>
          <p:cNvPr id="7" name="Rounded Rectangle 6"/>
          <p:cNvSpPr/>
          <p:nvPr/>
        </p:nvSpPr>
        <p:spPr>
          <a:xfrm>
            <a:off x="2997633" y="2160939"/>
            <a:ext cx="1379614" cy="746546"/>
          </a:xfrm>
          <a:prstGeom prst="round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18469" y="2284144"/>
            <a:ext cx="1137943" cy="500137"/>
          </a:xfrm>
          <a:prstGeom prst="rect">
            <a:avLst/>
          </a:prstGeom>
          <a:noFill/>
        </p:spPr>
        <p:txBody>
          <a:bodyPr wrap="square" lIns="68580" tIns="34290" rIns="68580" bIns="34290">
            <a:spAutoFit/>
          </a:bodyPr>
          <a:lstStyle/>
          <a:p>
            <a:pPr algn="ctr"/>
            <a:r>
              <a:rPr lang="en-US" sz="2800" dirty="0">
                <a:ln w="0"/>
              </a:rPr>
              <a:t>Y</a:t>
            </a:r>
            <a:endParaRPr lang="en-US" sz="2800" b="1" dirty="0">
              <a:ln w="0"/>
            </a:endParaRPr>
          </a:p>
        </p:txBody>
      </p:sp>
      <p:sp>
        <p:nvSpPr>
          <p:cNvPr id="9" name="Rounded Rectangle 8"/>
          <p:cNvSpPr/>
          <p:nvPr/>
        </p:nvSpPr>
        <p:spPr>
          <a:xfrm>
            <a:off x="1375515" y="3009320"/>
            <a:ext cx="1379614" cy="746546"/>
          </a:xfrm>
          <a:prstGeom prst="roundRect">
            <a:avLst/>
          </a:prstGeom>
          <a:solidFill>
            <a:srgbClr val="92D05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96350" y="3120581"/>
            <a:ext cx="1137943" cy="500137"/>
          </a:xfrm>
          <a:prstGeom prst="rect">
            <a:avLst/>
          </a:prstGeom>
          <a:noFill/>
        </p:spPr>
        <p:txBody>
          <a:bodyPr wrap="square" lIns="68580" tIns="34290" rIns="68580" bIns="34290">
            <a:spAutoFit/>
          </a:bodyPr>
          <a:lstStyle/>
          <a:p>
            <a:pPr algn="ctr"/>
            <a:r>
              <a:rPr lang="en-US" sz="2800" b="1" dirty="0" smtClean="0">
                <a:ln w="0"/>
              </a:rPr>
              <a:t>Z</a:t>
            </a:r>
            <a:endParaRPr lang="en-US" sz="2800" b="1" dirty="0">
              <a:ln w="0"/>
            </a:endParaRPr>
          </a:p>
        </p:txBody>
      </p:sp>
      <p:sp>
        <p:nvSpPr>
          <p:cNvPr id="12" name="Rounded Rectangle 11"/>
          <p:cNvSpPr/>
          <p:nvPr/>
        </p:nvSpPr>
        <p:spPr>
          <a:xfrm rot="19895627">
            <a:off x="5666635" y="4176224"/>
            <a:ext cx="1379614" cy="74654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683416">
            <a:off x="7046249" y="4773706"/>
            <a:ext cx="1379614" cy="746546"/>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076454" y="5526243"/>
            <a:ext cx="1379614" cy="746546"/>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14"/>
          <p:cNvSpPr/>
          <p:nvPr/>
        </p:nvSpPr>
        <p:spPr>
          <a:xfrm>
            <a:off x="5181599" y="3438077"/>
            <a:ext cx="3524251" cy="3333751"/>
          </a:xfrm>
          <a:prstGeom prst="donut">
            <a:avLst>
              <a:gd name="adj" fmla="val 680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a:stCxn id="3" idx="2"/>
            <a:endCxn id="15" idx="1"/>
          </p:cNvCxnSpPr>
          <p:nvPr/>
        </p:nvCxnSpPr>
        <p:spPr>
          <a:xfrm flipH="1">
            <a:off x="5697714" y="2245504"/>
            <a:ext cx="1499179" cy="16807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 idx="2"/>
            <a:endCxn id="15" idx="7"/>
          </p:cNvCxnSpPr>
          <p:nvPr/>
        </p:nvCxnSpPr>
        <p:spPr>
          <a:xfrm>
            <a:off x="7196893" y="2245504"/>
            <a:ext cx="992842" cy="16807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057400" y="5283925"/>
            <a:ext cx="3124199" cy="1546577"/>
          </a:xfrm>
          <a:prstGeom prst="rect">
            <a:avLst/>
          </a:prstGeom>
          <a:noFill/>
        </p:spPr>
        <p:txBody>
          <a:bodyPr wrap="square" lIns="68580" tIns="34290" rIns="68580" bIns="34290">
            <a:spAutoFit/>
          </a:bodyPr>
          <a:lstStyle/>
          <a:p>
            <a:r>
              <a:rPr lang="en-US" sz="3200" dirty="0" smtClean="0">
                <a:ln w="0"/>
              </a:rPr>
              <a:t>Not as consistent as it may seem from outside…</a:t>
            </a:r>
            <a:endParaRPr lang="en-US" sz="3200" dirty="0">
              <a:ln w="0"/>
            </a:endParaRPr>
          </a:p>
        </p:txBody>
      </p:sp>
      <p:sp>
        <p:nvSpPr>
          <p:cNvPr id="23" name="Rectangle 22"/>
          <p:cNvSpPr/>
          <p:nvPr/>
        </p:nvSpPr>
        <p:spPr>
          <a:xfrm>
            <a:off x="753985" y="1254594"/>
            <a:ext cx="3212421" cy="500137"/>
          </a:xfrm>
          <a:prstGeom prst="rect">
            <a:avLst/>
          </a:prstGeom>
          <a:noFill/>
        </p:spPr>
        <p:txBody>
          <a:bodyPr wrap="square" lIns="68580" tIns="34290" rIns="68580" bIns="34290">
            <a:spAutoFit/>
          </a:bodyPr>
          <a:lstStyle/>
          <a:p>
            <a:r>
              <a:rPr lang="en-US" sz="2800" dirty="0" smtClean="0">
                <a:ln w="0"/>
              </a:rPr>
              <a:t>Other Schools…</a:t>
            </a:r>
            <a:endParaRPr lang="en-US" sz="2800" dirty="0">
              <a:ln w="0"/>
            </a:endParaRPr>
          </a:p>
        </p:txBody>
      </p:sp>
    </p:spTree>
    <p:extLst>
      <p:ext uri="{BB962C8B-B14F-4D97-AF65-F5344CB8AC3E}">
        <p14:creationId xmlns:p14="http://schemas.microsoft.com/office/powerpoint/2010/main" val="288782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Sloppy Sam “Pass”?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616" y="966887"/>
            <a:ext cx="4472517" cy="5891113"/>
          </a:xfrm>
          <a:prstGeom prst="rect">
            <a:avLst/>
          </a:prstGeom>
        </p:spPr>
      </p:pic>
      <p:sp>
        <p:nvSpPr>
          <p:cNvPr id="4" name="Content Placeholder 2"/>
          <p:cNvSpPr txBox="1">
            <a:spLocks/>
          </p:cNvSpPr>
          <p:nvPr/>
        </p:nvSpPr>
        <p:spPr>
          <a:xfrm>
            <a:off x="118533" y="1335088"/>
            <a:ext cx="4011083" cy="5522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t>Procrastinates, sloppy handwritten assignments, disorganized, doesn’t work well with others, but “science” is OK…</a:t>
            </a:r>
          </a:p>
          <a:p>
            <a:pPr marL="0" indent="0">
              <a:buNone/>
            </a:pPr>
            <a:r>
              <a:rPr lang="en-US" sz="3200" dirty="0" smtClean="0"/>
              <a:t>Does he earn credit for physical science?</a:t>
            </a:r>
            <a:endParaRPr lang="en-US" sz="3200" dirty="0"/>
          </a:p>
          <a:p>
            <a:pPr marL="457200" lvl="1" indent="0">
              <a:buNone/>
            </a:pPr>
            <a:r>
              <a:rPr lang="en-US" sz="3200" dirty="0"/>
              <a:t>Do we report on the </a:t>
            </a:r>
            <a:r>
              <a:rPr lang="en-US" sz="3200" dirty="0" smtClean="0"/>
              <a:t>school</a:t>
            </a:r>
            <a:r>
              <a:rPr lang="en-US" sz="3200" dirty="0" smtClean="0">
                <a:sym typeface="Wingdings" panose="05000000000000000000" pitchFamily="2" charset="2"/>
              </a:rPr>
              <a:t> to career </a:t>
            </a:r>
            <a:r>
              <a:rPr lang="en-US" sz="3200" dirty="0">
                <a:sym typeface="Wingdings" panose="05000000000000000000" pitchFamily="2" charset="2"/>
              </a:rPr>
              <a:t>skills?</a:t>
            </a:r>
            <a:endParaRPr lang="en-US" sz="3200" dirty="0"/>
          </a:p>
          <a:p>
            <a:pPr marL="0" indent="0">
              <a:buNone/>
            </a:pPr>
            <a:endParaRPr lang="en-US" sz="3200" dirty="0"/>
          </a:p>
        </p:txBody>
      </p:sp>
    </p:spTree>
    <p:extLst>
      <p:ext uri="{BB962C8B-B14F-4D97-AF65-F5344CB8AC3E}">
        <p14:creationId xmlns:p14="http://schemas.microsoft.com/office/powerpoint/2010/main" val="411780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a:spLocks noChangeAspect="1"/>
          </p:cNvSpPr>
          <p:nvPr/>
        </p:nvSpPr>
        <p:spPr>
          <a:xfrm>
            <a:off x="2743200" y="407324"/>
            <a:ext cx="6400800" cy="64008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4"/>
          </p:cNvCxnSpPr>
          <p:nvPr/>
        </p:nvCxnSpPr>
        <p:spPr>
          <a:xfrm flipH="1" flipV="1">
            <a:off x="5943598" y="407324"/>
            <a:ext cx="2" cy="64008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 idx="3"/>
            <a:endCxn id="9" idx="7"/>
          </p:cNvCxnSpPr>
          <p:nvPr/>
        </p:nvCxnSpPr>
        <p:spPr>
          <a:xfrm flipV="1">
            <a:off x="3680575" y="1344699"/>
            <a:ext cx="4526050" cy="452605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2"/>
          </p:cNvCxnSpPr>
          <p:nvPr/>
        </p:nvCxnSpPr>
        <p:spPr>
          <a:xfrm flipV="1">
            <a:off x="2743200" y="3574474"/>
            <a:ext cx="6419387" cy="3325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5"/>
            <a:endCxn id="9" idx="1"/>
          </p:cNvCxnSpPr>
          <p:nvPr/>
        </p:nvCxnSpPr>
        <p:spPr>
          <a:xfrm flipH="1" flipV="1">
            <a:off x="3680575" y="1344699"/>
            <a:ext cx="4526050" cy="452605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9526"/>
            <a:ext cx="3807725" cy="1325563"/>
          </a:xfrm>
        </p:spPr>
        <p:txBody>
          <a:bodyPr>
            <a:normAutofit fontScale="90000"/>
          </a:bodyPr>
          <a:lstStyle/>
          <a:p>
            <a:r>
              <a:rPr lang="en-US" dirty="0" smtClean="0"/>
              <a:t>Different Types of Competencies</a:t>
            </a:r>
            <a:endParaRPr lang="en-US" dirty="0"/>
          </a:p>
        </p:txBody>
      </p:sp>
      <p:sp>
        <p:nvSpPr>
          <p:cNvPr id="8" name="Oval 7"/>
          <p:cNvSpPr>
            <a:spLocks noChangeAspect="1"/>
          </p:cNvSpPr>
          <p:nvPr/>
        </p:nvSpPr>
        <p:spPr>
          <a:xfrm>
            <a:off x="4434838" y="2098964"/>
            <a:ext cx="3017520" cy="30175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53296" y="325454"/>
            <a:ext cx="6180603" cy="5446059"/>
          </a:xfrm>
          <a:prstGeom prst="rect">
            <a:avLst/>
          </a:prstGeom>
          <a:noFill/>
        </p:spPr>
        <p:txBody>
          <a:bodyPr wrap="none" lIns="91440" tIns="45720" rIns="91440" bIns="45720">
            <a:prstTxWarp prst="textArchUp">
              <a:avLst>
                <a:gd name="adj" fmla="val 10824478"/>
              </a:avLst>
            </a:prstTxWarp>
            <a:spAutoFit/>
          </a:bodyPr>
          <a:lstStyle/>
          <a:p>
            <a:pPr algn="ctr"/>
            <a:endParaRPr lang="en-US" sz="3600" b="1" cap="none" spc="0" dirty="0" smtClean="0">
              <a:ln w="0"/>
              <a:solidFill>
                <a:schemeClr val="tx1"/>
              </a:solidFill>
            </a:endParaRPr>
          </a:p>
          <a:p>
            <a:pPr algn="ctr"/>
            <a:endParaRPr lang="en-US" sz="3600" b="1" dirty="0">
              <a:ln w="0"/>
            </a:endParaRPr>
          </a:p>
          <a:p>
            <a:pPr algn="ctr"/>
            <a:r>
              <a:rPr lang="en-US" sz="3600" b="1" cap="none" spc="0" dirty="0" smtClean="0">
                <a:ln w="0"/>
                <a:solidFill>
                  <a:schemeClr val="accent5"/>
                </a:solidFill>
              </a:rPr>
              <a:t>Course Content Competencies</a:t>
            </a:r>
            <a:endParaRPr lang="en-US" sz="3600" b="1" cap="none" spc="0" dirty="0">
              <a:ln w="0"/>
              <a:solidFill>
                <a:schemeClr val="accent5"/>
              </a:solidFill>
            </a:endParaRPr>
          </a:p>
        </p:txBody>
      </p:sp>
      <p:sp>
        <p:nvSpPr>
          <p:cNvPr id="4" name="Rectangle 3"/>
          <p:cNvSpPr/>
          <p:nvPr/>
        </p:nvSpPr>
        <p:spPr>
          <a:xfrm>
            <a:off x="4673613" y="2834518"/>
            <a:ext cx="2602769" cy="1569660"/>
          </a:xfrm>
          <a:prstGeom prst="rect">
            <a:avLst/>
          </a:prstGeom>
          <a:noFill/>
        </p:spPr>
        <p:txBody>
          <a:bodyPr wrap="square" lIns="91440" tIns="45720" rIns="91440" bIns="45720">
            <a:spAutoFit/>
          </a:bodyPr>
          <a:lstStyle/>
          <a:p>
            <a:pPr algn="ctr"/>
            <a:r>
              <a:rPr lang="en-US" sz="3200" b="0" cap="none" spc="0" dirty="0" smtClean="0">
                <a:ln w="0"/>
                <a:solidFill>
                  <a:schemeClr val="bg1"/>
                </a:solidFill>
              </a:rPr>
              <a:t>21</a:t>
            </a:r>
            <a:r>
              <a:rPr lang="en-US" sz="3200" b="0" cap="none" spc="0" baseline="30000" dirty="0" smtClean="0">
                <a:ln w="0"/>
                <a:solidFill>
                  <a:schemeClr val="bg1"/>
                </a:solidFill>
              </a:rPr>
              <a:t>st</a:t>
            </a:r>
            <a:r>
              <a:rPr lang="en-US" sz="3200" b="0" cap="none" spc="0" dirty="0" smtClean="0">
                <a:ln w="0"/>
                <a:solidFill>
                  <a:schemeClr val="bg1"/>
                </a:solidFill>
              </a:rPr>
              <a:t> Century Learning Expectations</a:t>
            </a:r>
            <a:endParaRPr lang="en-US" sz="3200" b="0" cap="none" spc="0" dirty="0">
              <a:ln w="0"/>
              <a:solidFill>
                <a:schemeClr val="bg1"/>
              </a:solidFill>
            </a:endParaRPr>
          </a:p>
        </p:txBody>
      </p:sp>
      <p:sp>
        <p:nvSpPr>
          <p:cNvPr id="29" name="Rectangle 28"/>
          <p:cNvSpPr/>
          <p:nvPr/>
        </p:nvSpPr>
        <p:spPr>
          <a:xfrm>
            <a:off x="3025700" y="4166398"/>
            <a:ext cx="1649618"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Geometry</a:t>
            </a:r>
            <a:endParaRPr lang="en-US" sz="3600" b="0" cap="none" spc="0" dirty="0">
              <a:ln w="0"/>
              <a:solidFill>
                <a:schemeClr val="accent5">
                  <a:lumMod val="75000"/>
                </a:schemeClr>
              </a:solidFill>
            </a:endParaRPr>
          </a:p>
        </p:txBody>
      </p:sp>
      <p:sp>
        <p:nvSpPr>
          <p:cNvPr id="30" name="Rectangle 29"/>
          <p:cNvSpPr/>
          <p:nvPr/>
        </p:nvSpPr>
        <p:spPr>
          <a:xfrm>
            <a:off x="3114457" y="2300966"/>
            <a:ext cx="1337096" cy="954107"/>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Physical</a:t>
            </a:r>
          </a:p>
          <a:p>
            <a:pPr algn="ctr"/>
            <a:r>
              <a:rPr lang="en-US" sz="2800" b="0" cap="none" spc="0" dirty="0" smtClean="0">
                <a:ln w="0"/>
                <a:solidFill>
                  <a:schemeClr val="accent5">
                    <a:lumMod val="75000"/>
                  </a:schemeClr>
                </a:solidFill>
              </a:rPr>
              <a:t>Science</a:t>
            </a:r>
            <a:endParaRPr lang="en-US" sz="3600" b="0" cap="none" spc="0" dirty="0">
              <a:ln w="0"/>
              <a:solidFill>
                <a:schemeClr val="accent5">
                  <a:lumMod val="75000"/>
                </a:schemeClr>
              </a:solidFill>
            </a:endParaRPr>
          </a:p>
        </p:txBody>
      </p:sp>
      <p:sp>
        <p:nvSpPr>
          <p:cNvPr id="31" name="Rectangle 30"/>
          <p:cNvSpPr/>
          <p:nvPr/>
        </p:nvSpPr>
        <p:spPr>
          <a:xfrm>
            <a:off x="4128509" y="5554606"/>
            <a:ext cx="1657826"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English 10</a:t>
            </a:r>
            <a:endParaRPr lang="en-US" sz="3600" b="0" cap="none" spc="0" dirty="0">
              <a:ln w="0"/>
              <a:solidFill>
                <a:schemeClr val="accent5">
                  <a:lumMod val="75000"/>
                </a:schemeClr>
              </a:solidFill>
            </a:endParaRPr>
          </a:p>
        </p:txBody>
      </p:sp>
      <p:sp>
        <p:nvSpPr>
          <p:cNvPr id="32" name="Rectangle 31"/>
          <p:cNvSpPr/>
          <p:nvPr/>
        </p:nvSpPr>
        <p:spPr>
          <a:xfrm>
            <a:off x="6104000" y="5514282"/>
            <a:ext cx="1733295"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Economics</a:t>
            </a:r>
            <a:endParaRPr lang="en-US" sz="3600" b="0" cap="none" spc="0" dirty="0">
              <a:ln w="0"/>
              <a:solidFill>
                <a:schemeClr val="accent5">
                  <a:lumMod val="75000"/>
                </a:schemeClr>
              </a:solidFill>
            </a:endParaRPr>
          </a:p>
        </p:txBody>
      </p:sp>
      <p:sp>
        <p:nvSpPr>
          <p:cNvPr id="33" name="Rectangle 32"/>
          <p:cNvSpPr/>
          <p:nvPr/>
        </p:nvSpPr>
        <p:spPr>
          <a:xfrm>
            <a:off x="7413704" y="4216016"/>
            <a:ext cx="1444754"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Advisory</a:t>
            </a:r>
            <a:endParaRPr lang="en-US" sz="3600" b="0" cap="none" spc="0" dirty="0">
              <a:ln w="0"/>
              <a:solidFill>
                <a:schemeClr val="accent5">
                  <a:lumMod val="75000"/>
                </a:schemeClr>
              </a:solidFill>
            </a:endParaRPr>
          </a:p>
        </p:txBody>
      </p:sp>
      <p:sp>
        <p:nvSpPr>
          <p:cNvPr id="34" name="Rectangle 33"/>
          <p:cNvSpPr/>
          <p:nvPr/>
        </p:nvSpPr>
        <p:spPr>
          <a:xfrm>
            <a:off x="4846118" y="1557033"/>
            <a:ext cx="545342"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PE</a:t>
            </a:r>
            <a:endParaRPr lang="en-US" sz="3600" b="0" cap="none" spc="0" dirty="0">
              <a:ln w="0"/>
              <a:solidFill>
                <a:schemeClr val="accent5">
                  <a:lumMod val="75000"/>
                </a:schemeClr>
              </a:solidFill>
            </a:endParaRPr>
          </a:p>
        </p:txBody>
      </p:sp>
      <p:sp>
        <p:nvSpPr>
          <p:cNvPr id="35" name="Rectangle 34"/>
          <p:cNvSpPr/>
          <p:nvPr/>
        </p:nvSpPr>
        <p:spPr>
          <a:xfrm>
            <a:off x="6325703" y="1443760"/>
            <a:ext cx="809837"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Art I</a:t>
            </a:r>
            <a:endParaRPr lang="en-US" sz="3600" b="0" cap="none" spc="0" dirty="0">
              <a:ln w="0"/>
              <a:solidFill>
                <a:schemeClr val="accent5">
                  <a:lumMod val="75000"/>
                </a:schemeClr>
              </a:solidFill>
            </a:endParaRPr>
          </a:p>
        </p:txBody>
      </p:sp>
      <p:sp>
        <p:nvSpPr>
          <p:cNvPr id="36" name="Rectangle 35"/>
          <p:cNvSpPr/>
          <p:nvPr/>
        </p:nvSpPr>
        <p:spPr>
          <a:xfrm>
            <a:off x="7196451" y="2525264"/>
            <a:ext cx="1572867"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Spanish II</a:t>
            </a:r>
            <a:endParaRPr lang="en-US" sz="3600" b="0" cap="none" spc="0" dirty="0">
              <a:ln w="0"/>
              <a:solidFill>
                <a:schemeClr val="accent5">
                  <a:lumMod val="75000"/>
                </a:schemeClr>
              </a:solidFill>
            </a:endParaRPr>
          </a:p>
        </p:txBody>
      </p:sp>
      <p:sp>
        <p:nvSpPr>
          <p:cNvPr id="5" name="Rounded Rectangle 4"/>
          <p:cNvSpPr/>
          <p:nvPr/>
        </p:nvSpPr>
        <p:spPr>
          <a:xfrm>
            <a:off x="373446" y="4645090"/>
            <a:ext cx="1450412" cy="86919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39652" y="4819208"/>
            <a:ext cx="729816" cy="523220"/>
          </a:xfrm>
          <a:prstGeom prst="rect">
            <a:avLst/>
          </a:prstGeom>
          <a:noFill/>
        </p:spPr>
        <p:txBody>
          <a:bodyPr wrap="none" lIns="91440" tIns="45720" rIns="91440" bIns="45720">
            <a:spAutoFit/>
          </a:bodyPr>
          <a:lstStyle/>
          <a:p>
            <a:pPr algn="ctr"/>
            <a:r>
              <a:rPr lang="en-US" sz="2800" dirty="0" smtClean="0">
                <a:ln w="0"/>
                <a:solidFill>
                  <a:schemeClr val="accent6">
                    <a:lumMod val="50000"/>
                  </a:schemeClr>
                </a:solidFill>
              </a:rPr>
              <a:t>SLO</a:t>
            </a:r>
            <a:endParaRPr lang="en-US" sz="3600" b="0" cap="none" spc="0" dirty="0">
              <a:ln w="0"/>
              <a:solidFill>
                <a:schemeClr val="accent6">
                  <a:lumMod val="50000"/>
                </a:schemeClr>
              </a:solidFill>
            </a:endParaRPr>
          </a:p>
        </p:txBody>
      </p:sp>
      <p:sp>
        <p:nvSpPr>
          <p:cNvPr id="21" name="Rounded Rectangle 20"/>
          <p:cNvSpPr/>
          <p:nvPr/>
        </p:nvSpPr>
        <p:spPr>
          <a:xfrm>
            <a:off x="1275031" y="5592960"/>
            <a:ext cx="1712890" cy="1215164"/>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36023" y="5723488"/>
            <a:ext cx="1438214" cy="954107"/>
          </a:xfrm>
          <a:prstGeom prst="rect">
            <a:avLst/>
          </a:prstGeom>
          <a:noFill/>
        </p:spPr>
        <p:txBody>
          <a:bodyPr wrap="none" lIns="91440" tIns="45720" rIns="91440" bIns="45720">
            <a:spAutoFit/>
          </a:bodyPr>
          <a:lstStyle/>
          <a:p>
            <a:pPr algn="ctr"/>
            <a:r>
              <a:rPr lang="en-US" sz="2800" dirty="0" smtClean="0">
                <a:ln w="0"/>
                <a:solidFill>
                  <a:schemeClr val="accent2">
                    <a:lumMod val="50000"/>
                  </a:schemeClr>
                </a:solidFill>
              </a:rPr>
              <a:t>Learning</a:t>
            </a:r>
          </a:p>
          <a:p>
            <a:pPr algn="ctr"/>
            <a:r>
              <a:rPr lang="en-US" sz="2800" dirty="0" smtClean="0">
                <a:ln w="0"/>
                <a:solidFill>
                  <a:schemeClr val="accent2">
                    <a:lumMod val="50000"/>
                  </a:schemeClr>
                </a:solidFill>
              </a:rPr>
              <a:t>Studio</a:t>
            </a:r>
            <a:endParaRPr lang="en-US" sz="3600" b="0" cap="none" spc="0" dirty="0">
              <a:ln w="0"/>
              <a:solidFill>
                <a:schemeClr val="accent2">
                  <a:lumMod val="50000"/>
                </a:schemeClr>
              </a:solidFill>
            </a:endParaRPr>
          </a:p>
        </p:txBody>
      </p:sp>
      <p:sp>
        <p:nvSpPr>
          <p:cNvPr id="23" name="Rectangle 22"/>
          <p:cNvSpPr/>
          <p:nvPr/>
        </p:nvSpPr>
        <p:spPr>
          <a:xfrm rot="208923">
            <a:off x="1016895" y="3102119"/>
            <a:ext cx="1822037"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Science Process</a:t>
            </a:r>
            <a:endParaRPr lang="en-US" sz="2800" b="0" cap="none" spc="0" dirty="0">
              <a:ln w="0"/>
              <a:solidFill>
                <a:schemeClr val="accent5">
                  <a:lumMod val="75000"/>
                </a:schemeClr>
              </a:solidFill>
            </a:endParaRPr>
          </a:p>
        </p:txBody>
      </p:sp>
      <p:sp>
        <p:nvSpPr>
          <p:cNvPr id="25" name="Rectangle 24"/>
          <p:cNvSpPr/>
          <p:nvPr/>
        </p:nvSpPr>
        <p:spPr>
          <a:xfrm rot="591195">
            <a:off x="1075785" y="2624251"/>
            <a:ext cx="1843005"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Math in Science</a:t>
            </a:r>
            <a:endParaRPr lang="en-US" sz="2800" b="0" cap="none" spc="0" dirty="0">
              <a:ln w="0"/>
              <a:solidFill>
                <a:schemeClr val="accent5">
                  <a:lumMod val="75000"/>
                </a:schemeClr>
              </a:solidFill>
            </a:endParaRPr>
          </a:p>
        </p:txBody>
      </p:sp>
      <p:sp>
        <p:nvSpPr>
          <p:cNvPr id="27" name="Rectangle 26"/>
          <p:cNvSpPr/>
          <p:nvPr/>
        </p:nvSpPr>
        <p:spPr>
          <a:xfrm rot="1650217">
            <a:off x="2277374" y="1842589"/>
            <a:ext cx="894477"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Energy</a:t>
            </a:r>
            <a:endParaRPr lang="en-US" sz="2800" b="0" cap="none" spc="0" dirty="0">
              <a:ln w="0"/>
              <a:solidFill>
                <a:schemeClr val="accent5">
                  <a:lumMod val="75000"/>
                </a:schemeClr>
              </a:solidFill>
            </a:endParaRPr>
          </a:p>
        </p:txBody>
      </p:sp>
      <p:sp>
        <p:nvSpPr>
          <p:cNvPr id="28" name="Rectangle 27"/>
          <p:cNvSpPr/>
          <p:nvPr/>
        </p:nvSpPr>
        <p:spPr>
          <a:xfrm rot="1131034">
            <a:off x="1710903" y="2228518"/>
            <a:ext cx="1303562"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Mechanics</a:t>
            </a:r>
            <a:endParaRPr lang="en-US" sz="2800" b="0" cap="none" spc="0" dirty="0">
              <a:ln w="0"/>
              <a:solidFill>
                <a:schemeClr val="accent5">
                  <a:lumMod val="75000"/>
                </a:schemeClr>
              </a:solidFill>
            </a:endParaRPr>
          </a:p>
        </p:txBody>
      </p:sp>
      <p:sp>
        <p:nvSpPr>
          <p:cNvPr id="38" name="Rectangle 37"/>
          <p:cNvSpPr/>
          <p:nvPr/>
        </p:nvSpPr>
        <p:spPr>
          <a:xfrm rot="2026333">
            <a:off x="2813551" y="1555534"/>
            <a:ext cx="529312"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EM</a:t>
            </a:r>
            <a:endParaRPr lang="en-US" sz="2800" b="0" cap="none" spc="0" dirty="0">
              <a:ln w="0"/>
              <a:solidFill>
                <a:schemeClr val="accent5">
                  <a:lumMod val="75000"/>
                </a:schemeClr>
              </a:solidFill>
            </a:endParaRPr>
          </a:p>
        </p:txBody>
      </p:sp>
      <p:sp>
        <p:nvSpPr>
          <p:cNvPr id="37" name="Rectangle 36"/>
          <p:cNvSpPr/>
          <p:nvPr/>
        </p:nvSpPr>
        <p:spPr>
          <a:xfrm rot="2026333">
            <a:off x="3155917" y="1334013"/>
            <a:ext cx="360996"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a:t>
            </a:r>
            <a:endParaRPr lang="en-US" sz="2800" b="0" cap="none" spc="0" dirty="0">
              <a:ln w="0"/>
              <a:solidFill>
                <a:schemeClr val="accent5">
                  <a:lumMod val="75000"/>
                </a:schemeClr>
              </a:solidFill>
            </a:endParaRPr>
          </a:p>
        </p:txBody>
      </p:sp>
      <p:sp>
        <p:nvSpPr>
          <p:cNvPr id="39" name="Rectangle 38"/>
          <p:cNvSpPr/>
          <p:nvPr/>
        </p:nvSpPr>
        <p:spPr>
          <a:xfrm>
            <a:off x="439173" y="4189801"/>
            <a:ext cx="1032848" cy="461665"/>
          </a:xfrm>
          <a:prstGeom prst="rect">
            <a:avLst/>
          </a:prstGeom>
          <a:noFill/>
        </p:spPr>
        <p:txBody>
          <a:bodyPr wrap="none" lIns="91440" tIns="45720" rIns="91440" bIns="45720">
            <a:spAutoFit/>
          </a:bodyPr>
          <a:lstStyle/>
          <a:p>
            <a:pPr algn="ctr"/>
            <a:r>
              <a:rPr lang="en-US" sz="2400" dirty="0" smtClean="0">
                <a:ln w="0"/>
                <a:solidFill>
                  <a:schemeClr val="accent6">
                    <a:lumMod val="50000"/>
                  </a:schemeClr>
                </a:solidFill>
              </a:rPr>
              <a:t>Later…</a:t>
            </a:r>
            <a:endParaRPr lang="en-US" sz="3200" b="0" cap="none" spc="0" dirty="0">
              <a:ln w="0"/>
              <a:solidFill>
                <a:schemeClr val="accent6">
                  <a:lumMod val="50000"/>
                </a:schemeClr>
              </a:solidFill>
            </a:endParaRPr>
          </a:p>
        </p:txBody>
      </p:sp>
    </p:spTree>
    <p:extLst>
      <p:ext uri="{BB962C8B-B14F-4D97-AF65-F5344CB8AC3E}">
        <p14:creationId xmlns:p14="http://schemas.microsoft.com/office/powerpoint/2010/main" val="1689592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6"/>
            <a:ext cx="8496300" cy="1325563"/>
          </a:xfrm>
        </p:spPr>
        <p:txBody>
          <a:bodyPr/>
          <a:lstStyle/>
          <a:p>
            <a:r>
              <a:rPr lang="en-US" dirty="0" smtClean="0"/>
              <a:t>Content Competency Statements </a:t>
            </a:r>
            <a:endParaRPr lang="en-US" dirty="0"/>
          </a:p>
        </p:txBody>
      </p:sp>
      <p:sp>
        <p:nvSpPr>
          <p:cNvPr id="3" name="Oval 2"/>
          <p:cNvSpPr/>
          <p:nvPr/>
        </p:nvSpPr>
        <p:spPr>
          <a:xfrm>
            <a:off x="334886" y="2606254"/>
            <a:ext cx="3206839" cy="1375196"/>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8144" y="2828340"/>
            <a:ext cx="2820321" cy="931024"/>
          </a:xfrm>
          <a:prstGeom prst="rect">
            <a:avLst/>
          </a:prstGeom>
          <a:noFill/>
        </p:spPr>
        <p:txBody>
          <a:bodyPr wrap="square" lIns="68580" tIns="34290" rIns="68580" bIns="34290">
            <a:spAutoFit/>
          </a:bodyPr>
          <a:lstStyle/>
          <a:p>
            <a:pPr algn="ctr"/>
            <a:r>
              <a:rPr lang="en-US" sz="2800" dirty="0" smtClean="0">
                <a:ln w="0"/>
              </a:rPr>
              <a:t>Students will understand </a:t>
            </a:r>
            <a:r>
              <a:rPr lang="en-US" sz="2800" b="1" dirty="0" smtClean="0">
                <a:ln w="0"/>
              </a:rPr>
              <a:t>that</a:t>
            </a:r>
            <a:r>
              <a:rPr lang="en-US" sz="2800" dirty="0" smtClean="0">
                <a:ln w="0"/>
              </a:rPr>
              <a:t>…</a:t>
            </a:r>
            <a:endParaRPr lang="en-US" sz="2800" b="1" dirty="0">
              <a:ln w="0"/>
            </a:endParaRPr>
          </a:p>
        </p:txBody>
      </p:sp>
      <p:sp>
        <p:nvSpPr>
          <p:cNvPr id="5" name="Oval 4"/>
          <p:cNvSpPr/>
          <p:nvPr/>
        </p:nvSpPr>
        <p:spPr>
          <a:xfrm>
            <a:off x="5516486" y="3278323"/>
            <a:ext cx="3206839" cy="1848762"/>
          </a:xfrm>
          <a:prstGeom prst="ellipse">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09746" y="3558699"/>
            <a:ext cx="2820321" cy="1361911"/>
          </a:xfrm>
          <a:prstGeom prst="rect">
            <a:avLst/>
          </a:prstGeom>
          <a:noFill/>
        </p:spPr>
        <p:txBody>
          <a:bodyPr wrap="square" lIns="68580" tIns="34290" rIns="68580" bIns="34290">
            <a:spAutoFit/>
          </a:bodyPr>
          <a:lstStyle/>
          <a:p>
            <a:pPr algn="ctr"/>
            <a:r>
              <a:rPr lang="en-US" sz="2800" dirty="0" smtClean="0">
                <a:ln w="0"/>
              </a:rPr>
              <a:t>Students will demonstrate the ability to…</a:t>
            </a:r>
            <a:endParaRPr lang="en-US" sz="2800" b="1" dirty="0">
              <a:ln w="0"/>
            </a:endParaRPr>
          </a:p>
        </p:txBody>
      </p:sp>
      <p:sp>
        <p:nvSpPr>
          <p:cNvPr id="7" name="Oval 6"/>
          <p:cNvSpPr/>
          <p:nvPr/>
        </p:nvSpPr>
        <p:spPr>
          <a:xfrm>
            <a:off x="1630287" y="4203536"/>
            <a:ext cx="1644145" cy="611179"/>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44881" y="4314578"/>
            <a:ext cx="1414956" cy="500137"/>
          </a:xfrm>
          <a:prstGeom prst="rect">
            <a:avLst/>
          </a:prstGeom>
          <a:noFill/>
        </p:spPr>
        <p:txBody>
          <a:bodyPr wrap="square" lIns="68580" tIns="34290" rIns="68580" bIns="34290">
            <a:spAutoFit/>
          </a:bodyPr>
          <a:lstStyle/>
          <a:p>
            <a:pPr algn="ctr"/>
            <a:r>
              <a:rPr lang="en-US" sz="2800" dirty="0" smtClean="0">
                <a:ln w="0"/>
              </a:rPr>
              <a:t>I Can…</a:t>
            </a:r>
            <a:endParaRPr lang="en-US" sz="2800" b="1" dirty="0">
              <a:ln w="0"/>
            </a:endParaRPr>
          </a:p>
        </p:txBody>
      </p:sp>
      <p:sp>
        <p:nvSpPr>
          <p:cNvPr id="9" name="Oval 8"/>
          <p:cNvSpPr/>
          <p:nvPr/>
        </p:nvSpPr>
        <p:spPr>
          <a:xfrm>
            <a:off x="1630287" y="4980223"/>
            <a:ext cx="1644145" cy="611179"/>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44881" y="5091265"/>
            <a:ext cx="1414956" cy="500137"/>
          </a:xfrm>
          <a:prstGeom prst="rect">
            <a:avLst/>
          </a:prstGeom>
          <a:noFill/>
        </p:spPr>
        <p:txBody>
          <a:bodyPr wrap="square" lIns="68580" tIns="34290" rIns="68580" bIns="34290">
            <a:spAutoFit/>
          </a:bodyPr>
          <a:lstStyle/>
          <a:p>
            <a:pPr algn="ctr"/>
            <a:r>
              <a:rPr lang="en-US" sz="2800" dirty="0" smtClean="0">
                <a:ln w="0"/>
              </a:rPr>
              <a:t>I Can…</a:t>
            </a:r>
            <a:endParaRPr lang="en-US" sz="2800" b="1" dirty="0">
              <a:ln w="0"/>
            </a:endParaRPr>
          </a:p>
        </p:txBody>
      </p:sp>
      <p:sp>
        <p:nvSpPr>
          <p:cNvPr id="13" name="Rectangle 12"/>
          <p:cNvSpPr/>
          <p:nvPr/>
        </p:nvSpPr>
        <p:spPr>
          <a:xfrm>
            <a:off x="0" y="1446131"/>
            <a:ext cx="4824526" cy="1077218"/>
          </a:xfrm>
          <a:prstGeom prst="rect">
            <a:avLst/>
          </a:prstGeom>
          <a:noFill/>
        </p:spPr>
        <p:txBody>
          <a:bodyPr wrap="none" lIns="91440" tIns="45720" rIns="91440" bIns="45720">
            <a:spAutoFit/>
          </a:bodyPr>
          <a:lstStyle/>
          <a:p>
            <a:pPr algn="ctr"/>
            <a:r>
              <a:rPr lang="en-US" sz="3200" cap="none" spc="0" dirty="0" smtClean="0">
                <a:ln w="0"/>
                <a:solidFill>
                  <a:sysClr val="windowText" lastClr="000000"/>
                </a:solidFill>
              </a:rPr>
              <a:t>Understanding By Design </a:t>
            </a:r>
          </a:p>
          <a:p>
            <a:pPr algn="ctr"/>
            <a:r>
              <a:rPr lang="en-US" sz="3200" cap="none" spc="0" dirty="0" smtClean="0">
                <a:ln w="0"/>
                <a:solidFill>
                  <a:sysClr val="windowText" lastClr="000000"/>
                </a:solidFill>
              </a:rPr>
              <a:t>“Enduring Understandings”</a:t>
            </a:r>
            <a:endParaRPr lang="en-US" sz="3200" cap="none" spc="0" dirty="0">
              <a:ln w="0"/>
              <a:solidFill>
                <a:sysClr val="windowText" lastClr="000000"/>
              </a:solidFill>
            </a:endParaRPr>
          </a:p>
        </p:txBody>
      </p:sp>
      <p:sp>
        <p:nvSpPr>
          <p:cNvPr id="15" name="Rectangle 14"/>
          <p:cNvSpPr/>
          <p:nvPr/>
        </p:nvSpPr>
        <p:spPr>
          <a:xfrm>
            <a:off x="6777503" y="2781891"/>
            <a:ext cx="684803" cy="584775"/>
          </a:xfrm>
          <a:prstGeom prst="rect">
            <a:avLst/>
          </a:prstGeom>
          <a:noFill/>
        </p:spPr>
        <p:txBody>
          <a:bodyPr wrap="none" lIns="91440" tIns="45720" rIns="91440" bIns="45720">
            <a:spAutoFit/>
          </a:bodyPr>
          <a:lstStyle/>
          <a:p>
            <a:pPr algn="ctr"/>
            <a:r>
              <a:rPr lang="en-US" sz="3200" cap="none" spc="0" dirty="0" smtClean="0">
                <a:ln w="0"/>
                <a:solidFill>
                  <a:sysClr val="windowText" lastClr="000000"/>
                </a:solidFill>
              </a:rPr>
              <a:t>i3?</a:t>
            </a:r>
            <a:endParaRPr lang="en-US" sz="3200" cap="none" spc="0" dirty="0">
              <a:ln w="0"/>
              <a:solidFill>
                <a:sysClr val="windowText" lastClr="000000"/>
              </a:solidFill>
            </a:endParaRPr>
          </a:p>
        </p:txBody>
      </p:sp>
      <p:sp>
        <p:nvSpPr>
          <p:cNvPr id="16" name="Rectangle 15"/>
          <p:cNvSpPr/>
          <p:nvPr/>
        </p:nvSpPr>
        <p:spPr>
          <a:xfrm>
            <a:off x="1409700" y="5903893"/>
            <a:ext cx="7448550" cy="954107"/>
          </a:xfrm>
          <a:prstGeom prst="rect">
            <a:avLst/>
          </a:prstGeom>
          <a:noFill/>
        </p:spPr>
        <p:txBody>
          <a:bodyPr wrap="square" lIns="91440" tIns="45720" rIns="91440" bIns="45720">
            <a:spAutoFit/>
          </a:bodyPr>
          <a:lstStyle/>
          <a:p>
            <a:pPr algn="ctr"/>
            <a:r>
              <a:rPr lang="en-US" sz="2800" cap="none" spc="0" dirty="0" smtClean="0">
                <a:ln w="0"/>
                <a:solidFill>
                  <a:sysClr val="windowText" lastClr="000000"/>
                </a:solidFill>
              </a:rPr>
              <a:t>5-10 competencies per full year course, </a:t>
            </a:r>
          </a:p>
          <a:p>
            <a:pPr algn="ctr"/>
            <a:r>
              <a:rPr lang="en-US" sz="2800" cap="none" spc="0" dirty="0" smtClean="0">
                <a:ln w="0"/>
                <a:solidFill>
                  <a:sysClr val="windowText" lastClr="000000"/>
                </a:solidFill>
              </a:rPr>
              <a:t>~3 indicators per competency </a:t>
            </a:r>
            <a:endParaRPr lang="en-US" sz="2800" cap="none" spc="0" dirty="0">
              <a:ln w="0"/>
              <a:solidFill>
                <a:sysClr val="windowText" lastClr="000000"/>
              </a:solidFill>
            </a:endParaRPr>
          </a:p>
        </p:txBody>
      </p:sp>
    </p:spTree>
    <p:extLst>
      <p:ext uri="{BB962C8B-B14F-4D97-AF65-F5344CB8AC3E}">
        <p14:creationId xmlns:p14="http://schemas.microsoft.com/office/powerpoint/2010/main" val="130829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4000" b="1" dirty="0" smtClean="0"/>
              <a:t>“Indicators”…</a:t>
            </a:r>
            <a:endParaRPr lang="en-US" sz="4000" b="1" dirty="0"/>
          </a:p>
        </p:txBody>
      </p:sp>
      <p:sp>
        <p:nvSpPr>
          <p:cNvPr id="5" name="Oval 4"/>
          <p:cNvSpPr/>
          <p:nvPr/>
        </p:nvSpPr>
        <p:spPr>
          <a:xfrm>
            <a:off x="570959" y="1918915"/>
            <a:ext cx="2980670" cy="50360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Engineering</a:t>
            </a:r>
            <a:endParaRPr lang="en-US" dirty="0">
              <a:solidFill>
                <a:schemeClr val="tx1"/>
              </a:solidFill>
            </a:endParaRPr>
          </a:p>
        </p:txBody>
      </p:sp>
      <p:sp>
        <p:nvSpPr>
          <p:cNvPr id="6" name="Oval 5"/>
          <p:cNvSpPr/>
          <p:nvPr/>
        </p:nvSpPr>
        <p:spPr>
          <a:xfrm>
            <a:off x="570959" y="2548396"/>
            <a:ext cx="2980670" cy="50360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Experiment Design</a:t>
            </a:r>
            <a:endParaRPr lang="en-US" dirty="0">
              <a:solidFill>
                <a:schemeClr val="tx1"/>
              </a:solidFill>
            </a:endParaRPr>
          </a:p>
        </p:txBody>
      </p:sp>
      <p:sp>
        <p:nvSpPr>
          <p:cNvPr id="7" name="Oval 6"/>
          <p:cNvSpPr/>
          <p:nvPr/>
        </p:nvSpPr>
        <p:spPr>
          <a:xfrm>
            <a:off x="570959" y="3167188"/>
            <a:ext cx="2980670" cy="50360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 of Equipment</a:t>
            </a:r>
            <a:endParaRPr lang="en-US" dirty="0">
              <a:solidFill>
                <a:schemeClr val="tx1"/>
              </a:solidFill>
            </a:endParaRPr>
          </a:p>
        </p:txBody>
      </p:sp>
      <p:sp>
        <p:nvSpPr>
          <p:cNvPr id="8" name="Oval 7"/>
          <p:cNvSpPr/>
          <p:nvPr/>
        </p:nvSpPr>
        <p:spPr>
          <a:xfrm>
            <a:off x="4502362" y="1978154"/>
            <a:ext cx="1748066" cy="1644083"/>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C1 Science Process</a:t>
            </a:r>
            <a:endParaRPr lang="en-US" sz="2000" b="1" dirty="0">
              <a:solidFill>
                <a:schemeClr val="tx1"/>
              </a:solidFill>
            </a:endParaRPr>
          </a:p>
        </p:txBody>
      </p:sp>
      <p:sp>
        <p:nvSpPr>
          <p:cNvPr id="9" name="Oval 8"/>
          <p:cNvSpPr/>
          <p:nvPr/>
        </p:nvSpPr>
        <p:spPr>
          <a:xfrm>
            <a:off x="570959" y="4313855"/>
            <a:ext cx="2980670" cy="503601"/>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Describing Motion</a:t>
            </a:r>
            <a:endParaRPr lang="en-US" dirty="0">
              <a:solidFill>
                <a:schemeClr val="tx1"/>
              </a:solidFill>
            </a:endParaRPr>
          </a:p>
        </p:txBody>
      </p:sp>
      <p:sp>
        <p:nvSpPr>
          <p:cNvPr id="10" name="Oval 9"/>
          <p:cNvSpPr/>
          <p:nvPr/>
        </p:nvSpPr>
        <p:spPr>
          <a:xfrm>
            <a:off x="570959" y="4943336"/>
            <a:ext cx="2980670" cy="503601"/>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Force Diagrams</a:t>
            </a:r>
            <a:endParaRPr lang="en-US" dirty="0">
              <a:solidFill>
                <a:schemeClr val="tx1"/>
              </a:solidFill>
            </a:endParaRPr>
          </a:p>
        </p:txBody>
      </p:sp>
      <p:sp>
        <p:nvSpPr>
          <p:cNvPr id="11" name="Oval 10"/>
          <p:cNvSpPr/>
          <p:nvPr/>
        </p:nvSpPr>
        <p:spPr>
          <a:xfrm>
            <a:off x="570959" y="5562128"/>
            <a:ext cx="2980670" cy="503601"/>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Newton’s Laws</a:t>
            </a:r>
            <a:endParaRPr lang="en-US" dirty="0">
              <a:solidFill>
                <a:schemeClr val="tx1"/>
              </a:solidFill>
            </a:endParaRPr>
          </a:p>
        </p:txBody>
      </p:sp>
      <p:sp>
        <p:nvSpPr>
          <p:cNvPr id="12" name="Oval 11"/>
          <p:cNvSpPr/>
          <p:nvPr/>
        </p:nvSpPr>
        <p:spPr>
          <a:xfrm>
            <a:off x="4502362" y="4313854"/>
            <a:ext cx="1880853" cy="1751875"/>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C7 Mechanics</a:t>
            </a:r>
            <a:endParaRPr lang="en-US" sz="2000" b="1" dirty="0">
              <a:solidFill>
                <a:schemeClr val="tx1"/>
              </a:solidFill>
            </a:endParaRPr>
          </a:p>
        </p:txBody>
      </p:sp>
      <p:cxnSp>
        <p:nvCxnSpPr>
          <p:cNvPr id="14" name="Straight Arrow Connector 13"/>
          <p:cNvCxnSpPr>
            <a:stCxn id="5" idx="6"/>
          </p:cNvCxnSpPr>
          <p:nvPr/>
        </p:nvCxnSpPr>
        <p:spPr>
          <a:xfrm>
            <a:off x="3551629" y="2170716"/>
            <a:ext cx="950733" cy="251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2"/>
          </p:cNvCxnSpPr>
          <p:nvPr/>
        </p:nvCxnSpPr>
        <p:spPr>
          <a:xfrm>
            <a:off x="3551629" y="2800195"/>
            <a:ext cx="950733"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551629" y="3177875"/>
            <a:ext cx="950733" cy="23695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51629" y="4534850"/>
            <a:ext cx="950733" cy="25180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51629" y="5164329"/>
            <a:ext cx="950733" cy="1"/>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51629" y="5542009"/>
            <a:ext cx="950733" cy="236952"/>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061294" y="6419418"/>
            <a:ext cx="7394872" cy="438582"/>
          </a:xfrm>
          <a:prstGeom prst="rect">
            <a:avLst/>
          </a:prstGeom>
          <a:noFill/>
        </p:spPr>
        <p:txBody>
          <a:bodyPr wrap="square" lIns="68580" tIns="34290" rIns="68580" bIns="34290">
            <a:spAutoFit/>
          </a:bodyPr>
          <a:lstStyle/>
          <a:p>
            <a:r>
              <a:rPr lang="en-US" sz="2400" dirty="0">
                <a:ln w="0"/>
              </a:rPr>
              <a:t>Many teachers are moving </a:t>
            </a:r>
            <a:r>
              <a:rPr lang="en-US" sz="2400" dirty="0" smtClean="0">
                <a:ln w="0"/>
              </a:rPr>
              <a:t>AWAY from using “indicators.”</a:t>
            </a:r>
            <a:endParaRPr lang="en-US" sz="2400" dirty="0">
              <a:ln w="0"/>
            </a:endParaRPr>
          </a:p>
        </p:txBody>
      </p:sp>
      <p:sp>
        <p:nvSpPr>
          <p:cNvPr id="23" name="Rectangle 22"/>
          <p:cNvSpPr/>
          <p:nvPr/>
        </p:nvSpPr>
        <p:spPr>
          <a:xfrm>
            <a:off x="329558" y="3792506"/>
            <a:ext cx="6475687" cy="438582"/>
          </a:xfrm>
          <a:prstGeom prst="rect">
            <a:avLst/>
          </a:prstGeom>
          <a:noFill/>
        </p:spPr>
        <p:txBody>
          <a:bodyPr wrap="square" lIns="68580" tIns="34290" rIns="68580" bIns="34290">
            <a:spAutoFit/>
          </a:bodyPr>
          <a:lstStyle/>
          <a:p>
            <a:r>
              <a:rPr lang="en-US" sz="2400" b="1" dirty="0" smtClean="0">
                <a:ln w="0"/>
              </a:rPr>
              <a:t>AVERAGE of Indicator marks = Competency mark</a:t>
            </a:r>
            <a:endParaRPr lang="en-US" sz="2400" b="1" dirty="0">
              <a:ln w="0"/>
            </a:endParaRPr>
          </a:p>
        </p:txBody>
      </p:sp>
      <p:sp>
        <p:nvSpPr>
          <p:cNvPr id="24" name="Rectangle 23"/>
          <p:cNvSpPr/>
          <p:nvPr/>
        </p:nvSpPr>
        <p:spPr>
          <a:xfrm>
            <a:off x="7201161" y="2153864"/>
            <a:ext cx="1873200" cy="3539430"/>
          </a:xfrm>
          <a:prstGeom prst="rect">
            <a:avLst/>
          </a:prstGeom>
        </p:spPr>
        <p:txBody>
          <a:bodyPr wrap="square">
            <a:spAutoFit/>
          </a:bodyPr>
          <a:lstStyle/>
          <a:p>
            <a:r>
              <a:rPr lang="en-US" sz="2800" dirty="0" smtClean="0">
                <a:ln w="0"/>
              </a:rPr>
              <a:t>Indicators suggest </a:t>
            </a:r>
            <a:r>
              <a:rPr lang="en-US" sz="2800" dirty="0">
                <a:ln w="0"/>
              </a:rPr>
              <a:t>breadth of skills, without requiring mastery of each</a:t>
            </a:r>
          </a:p>
        </p:txBody>
      </p:sp>
      <p:sp>
        <p:nvSpPr>
          <p:cNvPr id="25" name="Rectangle 24"/>
          <p:cNvSpPr/>
          <p:nvPr/>
        </p:nvSpPr>
        <p:spPr>
          <a:xfrm>
            <a:off x="1223548" y="1441968"/>
            <a:ext cx="4656161" cy="346249"/>
          </a:xfrm>
          <a:prstGeom prst="rect">
            <a:avLst/>
          </a:prstGeom>
          <a:noFill/>
        </p:spPr>
        <p:txBody>
          <a:bodyPr wrap="square" lIns="68580" tIns="34290" rIns="68580" bIns="34290">
            <a:spAutoFit/>
          </a:bodyPr>
          <a:lstStyle/>
          <a:p>
            <a:r>
              <a:rPr lang="en-US" dirty="0" smtClean="0">
                <a:ln w="0"/>
              </a:rPr>
              <a:t>Physical Science Competencies have Indicators</a:t>
            </a:r>
            <a:endParaRPr lang="en-US" dirty="0">
              <a:ln w="0"/>
            </a:endParaRPr>
          </a:p>
        </p:txBody>
      </p:sp>
    </p:spTree>
    <p:extLst>
      <p:ext uri="{BB962C8B-B14F-4D97-AF65-F5344CB8AC3E}">
        <p14:creationId xmlns:p14="http://schemas.microsoft.com/office/powerpoint/2010/main" val="318102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quot;No&quot; Symbol 12"/>
          <p:cNvSpPr/>
          <p:nvPr/>
        </p:nvSpPr>
        <p:spPr>
          <a:xfrm>
            <a:off x="210871" y="1667304"/>
            <a:ext cx="1629920" cy="1251750"/>
          </a:xfrm>
          <a:prstGeom prst="noSmoking">
            <a:avLst>
              <a:gd name="adj" fmla="val 10037"/>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“Competency”</a:t>
            </a:r>
            <a:endParaRPr lang="en-US" dirty="0"/>
          </a:p>
        </p:txBody>
      </p:sp>
      <p:sp>
        <p:nvSpPr>
          <p:cNvPr id="3" name="Oval 2"/>
          <p:cNvSpPr/>
          <p:nvPr/>
        </p:nvSpPr>
        <p:spPr>
          <a:xfrm>
            <a:off x="4406528" y="1572486"/>
            <a:ext cx="2313064" cy="865106"/>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152900" y="1105612"/>
            <a:ext cx="2820321" cy="561692"/>
          </a:xfrm>
          <a:prstGeom prst="rect">
            <a:avLst/>
          </a:prstGeom>
          <a:noFill/>
        </p:spPr>
        <p:txBody>
          <a:bodyPr wrap="square" lIns="68580" tIns="34290" rIns="68580" bIns="34290">
            <a:spAutoFit/>
          </a:bodyPr>
          <a:lstStyle/>
          <a:p>
            <a:pPr algn="ctr"/>
            <a:r>
              <a:rPr lang="en-US" sz="3200" b="1" dirty="0" smtClean="0">
                <a:ln w="0"/>
              </a:rPr>
              <a:t>Statement</a:t>
            </a:r>
            <a:endParaRPr lang="en-US" sz="3200" b="1" dirty="0">
              <a:ln w="0"/>
            </a:endParaRPr>
          </a:p>
        </p:txBody>
      </p:sp>
      <p:sp>
        <p:nvSpPr>
          <p:cNvPr id="5" name="Rounded Rectangle 4"/>
          <p:cNvSpPr/>
          <p:nvPr/>
        </p:nvSpPr>
        <p:spPr>
          <a:xfrm>
            <a:off x="4152900" y="3331499"/>
            <a:ext cx="3206839" cy="1356146"/>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46158" y="2851928"/>
            <a:ext cx="2820321" cy="561692"/>
          </a:xfrm>
          <a:prstGeom prst="rect">
            <a:avLst/>
          </a:prstGeom>
          <a:noFill/>
        </p:spPr>
        <p:txBody>
          <a:bodyPr wrap="square" lIns="68580" tIns="34290" rIns="68580" bIns="34290">
            <a:spAutoFit/>
          </a:bodyPr>
          <a:lstStyle/>
          <a:p>
            <a:pPr algn="ctr"/>
            <a:r>
              <a:rPr lang="en-US" sz="3200" b="1" dirty="0" smtClean="0">
                <a:ln w="0"/>
              </a:rPr>
              <a:t>RUBRIC</a:t>
            </a:r>
            <a:endParaRPr lang="en-US" sz="3200" b="1" dirty="0">
              <a:ln w="0"/>
            </a:endParaRPr>
          </a:p>
        </p:txBody>
      </p:sp>
      <p:sp>
        <p:nvSpPr>
          <p:cNvPr id="7" name="Rectangle 6"/>
          <p:cNvSpPr/>
          <p:nvPr/>
        </p:nvSpPr>
        <p:spPr>
          <a:xfrm>
            <a:off x="4346158" y="3544060"/>
            <a:ext cx="2820321" cy="931024"/>
          </a:xfrm>
          <a:prstGeom prst="rect">
            <a:avLst/>
          </a:prstGeom>
          <a:noFill/>
        </p:spPr>
        <p:txBody>
          <a:bodyPr wrap="square" lIns="68580" tIns="34290" rIns="68580" bIns="34290">
            <a:spAutoFit/>
          </a:bodyPr>
          <a:lstStyle/>
          <a:p>
            <a:pPr algn="ctr"/>
            <a:r>
              <a:rPr lang="en-US" sz="2800" dirty="0" smtClean="0">
                <a:ln w="0"/>
              </a:rPr>
              <a:t>4 point scale</a:t>
            </a:r>
          </a:p>
          <a:p>
            <a:pPr algn="ctr"/>
            <a:r>
              <a:rPr lang="en-US" sz="2800" b="1" dirty="0" smtClean="0">
                <a:ln w="0"/>
              </a:rPr>
              <a:t>2.5 is “passing”</a:t>
            </a:r>
            <a:endParaRPr lang="en-US" sz="2800" b="1" dirty="0">
              <a:ln w="0"/>
            </a:endParaRPr>
          </a:p>
        </p:txBody>
      </p:sp>
      <p:sp>
        <p:nvSpPr>
          <p:cNvPr id="8" name="Plus 7"/>
          <p:cNvSpPr/>
          <p:nvPr/>
        </p:nvSpPr>
        <p:spPr>
          <a:xfrm>
            <a:off x="2345088" y="3667884"/>
            <a:ext cx="1025744" cy="1019761"/>
          </a:xfrm>
          <a:prstGeom prst="mathPlus">
            <a:avLst>
              <a:gd name="adj1" fmla="val 12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a:off x="2029285" y="4818085"/>
            <a:ext cx="7067550" cy="6286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46157" y="5404613"/>
            <a:ext cx="2820321" cy="561692"/>
          </a:xfrm>
          <a:prstGeom prst="rect">
            <a:avLst/>
          </a:prstGeom>
          <a:noFill/>
        </p:spPr>
        <p:txBody>
          <a:bodyPr wrap="square" lIns="68580" tIns="34290" rIns="68580" bIns="34290">
            <a:spAutoFit/>
          </a:bodyPr>
          <a:lstStyle/>
          <a:p>
            <a:pPr algn="ctr"/>
            <a:r>
              <a:rPr lang="en-US" sz="3200" b="1" dirty="0" smtClean="0">
                <a:ln w="0"/>
              </a:rPr>
              <a:t>“Competency”</a:t>
            </a:r>
            <a:endParaRPr lang="en-US" sz="3200" b="1" dirty="0">
              <a:ln w="0"/>
            </a:endParaRPr>
          </a:p>
        </p:txBody>
      </p:sp>
      <p:sp>
        <p:nvSpPr>
          <p:cNvPr id="11" name="Rectangle 10"/>
          <p:cNvSpPr/>
          <p:nvPr/>
        </p:nvSpPr>
        <p:spPr>
          <a:xfrm>
            <a:off x="0" y="1982422"/>
            <a:ext cx="2345088" cy="523220"/>
          </a:xfrm>
          <a:prstGeom prst="rect">
            <a:avLst/>
          </a:prstGeom>
          <a:noFill/>
        </p:spPr>
        <p:txBody>
          <a:bodyPr wrap="square" lIns="91440" tIns="45720" rIns="91440" bIns="45720">
            <a:spAutoFit/>
          </a:bodyPr>
          <a:lstStyle/>
          <a:p>
            <a:r>
              <a:rPr lang="en-US" sz="2800" b="1" cap="none" spc="0" dirty="0" smtClean="0">
                <a:ln w="0"/>
                <a:solidFill>
                  <a:sysClr val="windowText" lastClr="000000"/>
                </a:solidFill>
              </a:rPr>
              <a:t>“</a:t>
            </a:r>
            <a:r>
              <a:rPr lang="en-US" sz="2800" b="1" cap="none" spc="0" dirty="0" err="1" smtClean="0">
                <a:ln w="0"/>
                <a:solidFill>
                  <a:sysClr val="windowText" lastClr="000000"/>
                </a:solidFill>
              </a:rPr>
              <a:t>Teacherese</a:t>
            </a:r>
            <a:r>
              <a:rPr lang="en-US" sz="2800" b="1" cap="none" spc="0" dirty="0" smtClean="0">
                <a:ln w="0"/>
                <a:solidFill>
                  <a:sysClr val="windowText" lastClr="000000"/>
                </a:solidFill>
              </a:rPr>
              <a:t>”</a:t>
            </a:r>
            <a:endParaRPr lang="en-US" sz="2800" b="1" cap="none" spc="0" dirty="0">
              <a:ln w="0"/>
              <a:solidFill>
                <a:sysClr val="windowText" lastClr="000000"/>
              </a:solidFill>
            </a:endParaRPr>
          </a:p>
        </p:txBody>
      </p:sp>
      <p:sp>
        <p:nvSpPr>
          <p:cNvPr id="12" name="Rectangle 11"/>
          <p:cNvSpPr/>
          <p:nvPr/>
        </p:nvSpPr>
        <p:spPr>
          <a:xfrm>
            <a:off x="1718983" y="6291223"/>
            <a:ext cx="7215467" cy="523220"/>
          </a:xfrm>
          <a:prstGeom prst="rect">
            <a:avLst/>
          </a:prstGeom>
          <a:noFill/>
        </p:spPr>
        <p:txBody>
          <a:bodyPr wrap="square" lIns="91440" tIns="45720" rIns="91440" bIns="45720">
            <a:spAutoFit/>
          </a:bodyPr>
          <a:lstStyle/>
          <a:p>
            <a:r>
              <a:rPr lang="en-US" sz="2800" dirty="0" smtClean="0">
                <a:ln w="0"/>
                <a:solidFill>
                  <a:sysClr val="windowText" lastClr="000000"/>
                </a:solidFill>
              </a:rPr>
              <a:t>Vetted with grade-level AND department teams</a:t>
            </a:r>
            <a:endParaRPr lang="en-US" sz="2800" cap="none" spc="0" dirty="0">
              <a:ln w="0"/>
              <a:solidFill>
                <a:sysClr val="windowText" lastClr="000000"/>
              </a:solidFill>
            </a:endParaRPr>
          </a:p>
        </p:txBody>
      </p:sp>
    </p:spTree>
    <p:extLst>
      <p:ext uri="{BB962C8B-B14F-4D97-AF65-F5344CB8AC3E}">
        <p14:creationId xmlns:p14="http://schemas.microsoft.com/office/powerpoint/2010/main" val="3703890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320" y="870314"/>
            <a:ext cx="4153480" cy="4906060"/>
          </a:xfrm>
          <a:prstGeom prst="rect">
            <a:avLst/>
          </a:prstGeom>
        </p:spPr>
      </p:pic>
      <p:sp>
        <p:nvSpPr>
          <p:cNvPr id="2" name="Title 1"/>
          <p:cNvSpPr>
            <a:spLocks noGrp="1"/>
          </p:cNvSpPr>
          <p:nvPr>
            <p:ph type="title"/>
          </p:nvPr>
        </p:nvSpPr>
        <p:spPr/>
        <p:txBody>
          <a:bodyPr/>
          <a:lstStyle/>
          <a:p>
            <a:r>
              <a:rPr lang="en-US" dirty="0" smtClean="0"/>
              <a:t>“Open” </a:t>
            </a:r>
            <a:r>
              <a:rPr lang="en-US" dirty="0" err="1" smtClean="0"/>
              <a:t>vs</a:t>
            </a:r>
            <a:r>
              <a:rPr lang="en-US" dirty="0" smtClean="0"/>
              <a:t> “Closed”</a:t>
            </a:r>
            <a:br>
              <a:rPr lang="en-US" dirty="0" smtClean="0"/>
            </a:br>
            <a:r>
              <a:rPr lang="en-US" dirty="0" smtClean="0"/>
              <a:t>Competencies</a:t>
            </a:r>
            <a:endParaRPr lang="en-US" dirty="0"/>
          </a:p>
        </p:txBody>
      </p:sp>
      <p:sp>
        <p:nvSpPr>
          <p:cNvPr id="4" name="Content Placeholder 2"/>
          <p:cNvSpPr txBox="1">
            <a:spLocks/>
          </p:cNvSpPr>
          <p:nvPr/>
        </p:nvSpPr>
        <p:spPr>
          <a:xfrm>
            <a:off x="0" y="1880475"/>
            <a:ext cx="4571420" cy="3895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t>Open – assessments throughout the year</a:t>
            </a:r>
          </a:p>
          <a:p>
            <a:pPr lvl="1"/>
            <a:r>
              <a:rPr lang="en-US" sz="3200" dirty="0" smtClean="0"/>
              <a:t>Breadth – apply in multiple contexts</a:t>
            </a:r>
          </a:p>
          <a:p>
            <a:pPr lvl="1"/>
            <a:r>
              <a:rPr lang="en-US" sz="3200" dirty="0" smtClean="0"/>
              <a:t>Incremental – build level of mastery over multiple units of study</a:t>
            </a:r>
            <a:endParaRPr lang="en-US" dirty="0"/>
          </a:p>
        </p:txBody>
      </p:sp>
      <p:sp>
        <p:nvSpPr>
          <p:cNvPr id="6" name="Rectangle 5"/>
          <p:cNvSpPr/>
          <p:nvPr/>
        </p:nvSpPr>
        <p:spPr>
          <a:xfrm>
            <a:off x="1333500" y="5776374"/>
            <a:ext cx="7658099" cy="1200329"/>
          </a:xfrm>
          <a:prstGeom prst="rect">
            <a:avLst/>
          </a:prstGeom>
        </p:spPr>
        <p:txBody>
          <a:bodyPr wrap="square">
            <a:spAutoFit/>
          </a:bodyPr>
          <a:lstStyle/>
          <a:p>
            <a:r>
              <a:rPr lang="en-US" sz="3600" dirty="0"/>
              <a:t>Closed – studied during a specific time </a:t>
            </a:r>
            <a:r>
              <a:rPr lang="en-US" sz="3600" dirty="0" smtClean="0"/>
              <a:t>or </a:t>
            </a:r>
            <a:r>
              <a:rPr lang="en-US" sz="3600" dirty="0"/>
              <a:t>unit in the course </a:t>
            </a:r>
          </a:p>
        </p:txBody>
      </p:sp>
    </p:spTree>
    <p:extLst>
      <p:ext uri="{BB962C8B-B14F-4D97-AF65-F5344CB8AC3E}">
        <p14:creationId xmlns:p14="http://schemas.microsoft.com/office/powerpoint/2010/main" val="27591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content “competency” in multiple courses?</a:t>
            </a:r>
            <a:endParaRPr lang="en-US" dirty="0"/>
          </a:p>
        </p:txBody>
      </p:sp>
      <p:sp>
        <p:nvSpPr>
          <p:cNvPr id="3" name="Rectangle 2"/>
          <p:cNvSpPr/>
          <p:nvPr/>
        </p:nvSpPr>
        <p:spPr>
          <a:xfrm>
            <a:off x="3727539" y="1451539"/>
            <a:ext cx="131638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NO!</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1109043" y="5863540"/>
            <a:ext cx="7869765" cy="954107"/>
          </a:xfrm>
          <a:prstGeom prst="rect">
            <a:avLst/>
          </a:prstGeom>
        </p:spPr>
        <p:txBody>
          <a:bodyPr wrap="square">
            <a:spAutoFit/>
          </a:bodyPr>
          <a:lstStyle/>
          <a:p>
            <a:r>
              <a:rPr lang="en-US" sz="2800" dirty="0" smtClean="0"/>
              <a:t>Special education – “same” course, but not exactly…</a:t>
            </a:r>
          </a:p>
          <a:p>
            <a:r>
              <a:rPr lang="en-US" sz="2800" dirty="0" smtClean="0"/>
              <a:t>“</a:t>
            </a:r>
            <a:r>
              <a:rPr lang="en-US" sz="2800" dirty="0" err="1" smtClean="0"/>
              <a:t>Semesterizing</a:t>
            </a:r>
            <a:r>
              <a:rPr lang="en-US" sz="2800" dirty="0" smtClean="0"/>
              <a:t>” to create more of a 9-10 “Division”…  </a:t>
            </a:r>
            <a:endParaRPr lang="en-US" sz="2400" dirty="0" smtClean="0"/>
          </a:p>
        </p:txBody>
      </p:sp>
      <p:sp>
        <p:nvSpPr>
          <p:cNvPr id="5" name="Rectangle 4"/>
          <p:cNvSpPr/>
          <p:nvPr/>
        </p:nvSpPr>
        <p:spPr>
          <a:xfrm>
            <a:off x="3376284" y="5100759"/>
            <a:ext cx="2751266"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w</a:t>
            </a:r>
            <a:r>
              <a:rPr lang="en-US" sz="3600" b="0" cap="none" spc="0" dirty="0" smtClean="0">
                <a:ln w="0"/>
                <a:solidFill>
                  <a:schemeClr val="accent1"/>
                </a:solidFill>
                <a:effectLst>
                  <a:outerShdw blurRad="38100" dist="25400" dir="5400000" algn="ctr" rotWithShape="0">
                    <a:srgbClr val="6E747A">
                      <a:alpha val="43000"/>
                    </a:srgbClr>
                  </a:outerShdw>
                </a:effectLst>
              </a:rPr>
              <a:t>ell, maybe…</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152400" y="2491319"/>
            <a:ext cx="9144000" cy="2492990"/>
          </a:xfrm>
          <a:prstGeom prst="rect">
            <a:avLst/>
          </a:prstGeom>
        </p:spPr>
        <p:txBody>
          <a:bodyPr wrap="square">
            <a:spAutoFit/>
          </a:bodyPr>
          <a:lstStyle/>
          <a:p>
            <a:r>
              <a:rPr lang="en-US" sz="3600" dirty="0" smtClean="0"/>
              <a:t>Same competency STATEMENT in multiple courses, different RUBRICS</a:t>
            </a:r>
          </a:p>
          <a:p>
            <a:pPr lvl="1"/>
            <a:r>
              <a:rPr lang="en-US" sz="2800" dirty="0" smtClean="0"/>
              <a:t>English – common core with incremental rubrics</a:t>
            </a:r>
          </a:p>
          <a:p>
            <a:pPr lvl="1"/>
            <a:r>
              <a:rPr lang="en-US" sz="2800" dirty="0" smtClean="0"/>
              <a:t>Science – incremental rubrics grade 8 </a:t>
            </a:r>
            <a:r>
              <a:rPr lang="en-US" sz="2800" dirty="0" err="1" smtClean="0"/>
              <a:t>vs</a:t>
            </a:r>
            <a:r>
              <a:rPr lang="en-US" sz="2800" dirty="0" smtClean="0"/>
              <a:t> 10,</a:t>
            </a:r>
          </a:p>
          <a:p>
            <a:pPr lvl="1"/>
            <a:r>
              <a:rPr lang="en-US" sz="2800" dirty="0" smtClean="0"/>
              <a:t>different context / indicators &amp; rubrics in bio </a:t>
            </a:r>
            <a:r>
              <a:rPr lang="en-US" sz="2800" dirty="0" err="1" smtClean="0"/>
              <a:t>vs</a:t>
            </a:r>
            <a:r>
              <a:rPr lang="en-US" sz="2800" dirty="0" smtClean="0"/>
              <a:t> </a:t>
            </a:r>
            <a:r>
              <a:rPr lang="en-US" sz="2800" dirty="0" err="1" smtClean="0"/>
              <a:t>psc</a:t>
            </a:r>
            <a:endParaRPr lang="en-US" sz="2800" dirty="0" smtClean="0"/>
          </a:p>
        </p:txBody>
      </p:sp>
    </p:spTree>
    <p:extLst>
      <p:ext uri="{BB962C8B-B14F-4D97-AF65-F5344CB8AC3E}">
        <p14:creationId xmlns:p14="http://schemas.microsoft.com/office/powerpoint/2010/main" val="165054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PMHS Quarterly </a:t>
            </a:r>
            <a:br>
              <a:rPr lang="en-US" dirty="0" smtClean="0"/>
            </a:br>
            <a:r>
              <a:rPr lang="en-US" dirty="0" smtClean="0"/>
              <a:t>Progress Reports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532" y="9526"/>
            <a:ext cx="2819020" cy="6858000"/>
          </a:xfrm>
          <a:prstGeom prst="rect">
            <a:avLst/>
          </a:prstGeom>
        </p:spPr>
      </p:pic>
      <p:sp>
        <p:nvSpPr>
          <p:cNvPr id="6" name="Rectangle 5"/>
          <p:cNvSpPr/>
          <p:nvPr/>
        </p:nvSpPr>
        <p:spPr>
          <a:xfrm>
            <a:off x="1" y="1503456"/>
            <a:ext cx="4965531" cy="1731243"/>
          </a:xfrm>
          <a:prstGeom prst="rect">
            <a:avLst/>
          </a:prstGeom>
          <a:noFill/>
        </p:spPr>
        <p:txBody>
          <a:bodyPr wrap="square" lIns="68580" tIns="34290" rIns="68580" bIns="34290">
            <a:spAutoFit/>
          </a:bodyPr>
          <a:lstStyle/>
          <a:p>
            <a:r>
              <a:rPr lang="en-US" sz="3600" dirty="0" smtClean="0">
                <a:ln w="0"/>
              </a:rPr>
              <a:t>EVERY assessment is of competency – there is no separate “grade”</a:t>
            </a:r>
            <a:endParaRPr lang="en-US" sz="3200" dirty="0">
              <a:ln w="0"/>
            </a:endParaRPr>
          </a:p>
        </p:txBody>
      </p:sp>
      <p:sp>
        <p:nvSpPr>
          <p:cNvPr id="7" name="Rectangle 6"/>
          <p:cNvSpPr/>
          <p:nvPr/>
        </p:nvSpPr>
        <p:spPr>
          <a:xfrm>
            <a:off x="489397" y="4154713"/>
            <a:ext cx="4476135" cy="2223686"/>
          </a:xfrm>
          <a:prstGeom prst="rect">
            <a:avLst/>
          </a:prstGeom>
          <a:noFill/>
        </p:spPr>
        <p:txBody>
          <a:bodyPr wrap="square" lIns="68580" tIns="34290" rIns="68580" bIns="34290">
            <a:spAutoFit/>
          </a:bodyPr>
          <a:lstStyle/>
          <a:p>
            <a:r>
              <a:rPr lang="en-US" sz="2800" dirty="0" smtClean="0">
                <a:ln w="0"/>
              </a:rPr>
              <a:t>Print the screen and mail it home each quarter…</a:t>
            </a:r>
          </a:p>
          <a:p>
            <a:endParaRPr lang="en-US" sz="2800" dirty="0" smtClean="0">
              <a:ln w="0"/>
            </a:endParaRPr>
          </a:p>
          <a:p>
            <a:r>
              <a:rPr lang="en-US" sz="2800" dirty="0" smtClean="0">
                <a:ln w="0"/>
              </a:rPr>
              <a:t>Transitioning parents away from need for printed copy…</a:t>
            </a:r>
            <a:endParaRPr lang="en-US" sz="2800" dirty="0">
              <a:ln w="0"/>
            </a:endParaRPr>
          </a:p>
        </p:txBody>
      </p:sp>
      <p:sp>
        <p:nvSpPr>
          <p:cNvPr id="8" name="Rectangle 7"/>
          <p:cNvSpPr/>
          <p:nvPr/>
        </p:nvSpPr>
        <p:spPr>
          <a:xfrm rot="20119893">
            <a:off x="4475955" y="2766494"/>
            <a:ext cx="3564238" cy="1177245"/>
          </a:xfrm>
          <a:prstGeom prst="rect">
            <a:avLst/>
          </a:prstGeom>
          <a:noFill/>
        </p:spPr>
        <p:txBody>
          <a:bodyPr wrap="square" lIns="68580" tIns="34290" rIns="68580" bIns="34290">
            <a:spAutoFit/>
          </a:bodyPr>
          <a:lstStyle/>
          <a:p>
            <a:r>
              <a:rPr lang="en-US" sz="3600" dirty="0" smtClean="0">
                <a:ln w="0"/>
                <a:solidFill>
                  <a:schemeClr val="bg1">
                    <a:lumMod val="50000"/>
                  </a:schemeClr>
                </a:solidFill>
              </a:rPr>
              <a:t>*Rolling Grades!</a:t>
            </a:r>
          </a:p>
          <a:p>
            <a:r>
              <a:rPr lang="en-US" sz="3600" dirty="0" smtClean="0">
                <a:ln w="0"/>
                <a:solidFill>
                  <a:schemeClr val="bg1">
                    <a:lumMod val="50000"/>
                  </a:schemeClr>
                </a:solidFill>
              </a:rPr>
              <a:t>LIVE on Web!</a:t>
            </a:r>
            <a:endParaRPr lang="en-US" sz="3200" dirty="0">
              <a:ln w="0"/>
              <a:solidFill>
                <a:schemeClr val="bg1">
                  <a:lumMod val="50000"/>
                </a:schemeClr>
              </a:solidFill>
            </a:endParaRPr>
          </a:p>
        </p:txBody>
      </p:sp>
      <p:sp>
        <p:nvSpPr>
          <p:cNvPr id="9" name="Rectangle 8"/>
          <p:cNvSpPr/>
          <p:nvPr/>
        </p:nvSpPr>
        <p:spPr>
          <a:xfrm>
            <a:off x="7886701" y="3533444"/>
            <a:ext cx="1257300" cy="623248"/>
          </a:xfrm>
          <a:prstGeom prst="rect">
            <a:avLst/>
          </a:prstGeom>
          <a:noFill/>
        </p:spPr>
        <p:txBody>
          <a:bodyPr wrap="square" lIns="68580" tIns="34290" rIns="68580" bIns="34290">
            <a:spAutoFit/>
          </a:bodyPr>
          <a:lstStyle/>
          <a:p>
            <a:r>
              <a:rPr lang="en-US" dirty="0" smtClean="0">
                <a:ln w="0"/>
                <a:solidFill>
                  <a:schemeClr val="bg1">
                    <a:lumMod val="50000"/>
                  </a:schemeClr>
                </a:solidFill>
              </a:rPr>
              <a:t>Overall &amp; Comments</a:t>
            </a:r>
            <a:endParaRPr lang="en-US" sz="1600" dirty="0">
              <a:ln w="0"/>
              <a:solidFill>
                <a:schemeClr val="bg1">
                  <a:lumMod val="50000"/>
                </a:schemeClr>
              </a:solidFill>
            </a:endParaRPr>
          </a:p>
        </p:txBody>
      </p:sp>
      <p:sp>
        <p:nvSpPr>
          <p:cNvPr id="10" name="Rectangle 9"/>
          <p:cNvSpPr/>
          <p:nvPr/>
        </p:nvSpPr>
        <p:spPr>
          <a:xfrm>
            <a:off x="7669161" y="4954932"/>
            <a:ext cx="1474840" cy="623248"/>
          </a:xfrm>
          <a:prstGeom prst="rect">
            <a:avLst/>
          </a:prstGeom>
          <a:noFill/>
        </p:spPr>
        <p:txBody>
          <a:bodyPr wrap="square" lIns="68580" tIns="34290" rIns="68580" bIns="34290">
            <a:spAutoFit/>
          </a:bodyPr>
          <a:lstStyle/>
          <a:p>
            <a:r>
              <a:rPr lang="en-US" dirty="0" smtClean="0">
                <a:ln w="0"/>
                <a:solidFill>
                  <a:schemeClr val="bg1">
                    <a:lumMod val="50000"/>
                  </a:schemeClr>
                </a:solidFill>
              </a:rPr>
              <a:t>Competencies &amp; Comments</a:t>
            </a:r>
            <a:endParaRPr lang="en-US" sz="1600" dirty="0">
              <a:ln w="0"/>
              <a:solidFill>
                <a:schemeClr val="bg1">
                  <a:lumMod val="50000"/>
                </a:schemeClr>
              </a:solidFill>
            </a:endParaRPr>
          </a:p>
        </p:txBody>
      </p:sp>
    </p:spTree>
    <p:extLst>
      <p:ext uri="{BB962C8B-B14F-4D97-AF65-F5344CB8AC3E}">
        <p14:creationId xmlns:p14="http://schemas.microsoft.com/office/powerpoint/2010/main" val="3192540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372494" y="5236356"/>
            <a:ext cx="4602879" cy="1444877"/>
          </a:xfrm>
          <a:prstGeom prst="rect">
            <a:avLst/>
          </a:prstGeom>
        </p:spPr>
      </p:pic>
      <p:pic>
        <p:nvPicPr>
          <p:cNvPr id="5" name="Picture 4"/>
          <p:cNvPicPr>
            <a:picLocks noChangeAspect="1"/>
          </p:cNvPicPr>
          <p:nvPr/>
        </p:nvPicPr>
        <p:blipFill>
          <a:blip r:embed="rId4"/>
          <a:stretch>
            <a:fillRect/>
          </a:stretch>
        </p:blipFill>
        <p:spPr>
          <a:xfrm>
            <a:off x="1732892" y="2362079"/>
            <a:ext cx="6779340" cy="2597121"/>
          </a:xfrm>
          <a:prstGeom prst="rect">
            <a:avLst/>
          </a:prstGeom>
        </p:spPr>
      </p:pic>
      <p:sp>
        <p:nvSpPr>
          <p:cNvPr id="15" name="U-Turn Arrow 14"/>
          <p:cNvSpPr/>
          <p:nvPr/>
        </p:nvSpPr>
        <p:spPr>
          <a:xfrm rot="16200000">
            <a:off x="558071" y="4127335"/>
            <a:ext cx="1079109" cy="2003235"/>
          </a:xfrm>
          <a:prstGeom prst="uturnArrow">
            <a:avLst>
              <a:gd name="adj1" fmla="val 14215"/>
              <a:gd name="adj2" fmla="val 18067"/>
              <a:gd name="adj3" fmla="val 23459"/>
              <a:gd name="adj4" fmla="val 41054"/>
              <a:gd name="adj5" fmla="val 817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 y="9526"/>
            <a:ext cx="6752493" cy="1325563"/>
          </a:xfrm>
        </p:spPr>
        <p:txBody>
          <a:bodyPr>
            <a:normAutofit/>
          </a:bodyPr>
          <a:lstStyle/>
          <a:p>
            <a:r>
              <a:rPr lang="en-US" sz="4000" dirty="0" smtClean="0"/>
              <a:t>Competency Marks Example: Indicators</a:t>
            </a:r>
            <a:endParaRPr lang="en-US" sz="4000" dirty="0"/>
          </a:p>
        </p:txBody>
      </p:sp>
      <p:sp>
        <p:nvSpPr>
          <p:cNvPr id="3" name="TextBox 2"/>
          <p:cNvSpPr txBox="1"/>
          <p:nvPr/>
        </p:nvSpPr>
        <p:spPr>
          <a:xfrm>
            <a:off x="1" y="1161750"/>
            <a:ext cx="9143999" cy="1200329"/>
          </a:xfrm>
          <a:prstGeom prst="rect">
            <a:avLst/>
          </a:prstGeom>
          <a:noFill/>
        </p:spPr>
        <p:txBody>
          <a:bodyPr wrap="square" rtlCol="0">
            <a:spAutoFit/>
          </a:bodyPr>
          <a:lstStyle/>
          <a:p>
            <a:r>
              <a:rPr lang="en-US" sz="2400" dirty="0" smtClean="0"/>
              <a:t>Science Process Competency – “Open”</a:t>
            </a:r>
          </a:p>
          <a:p>
            <a:r>
              <a:rPr lang="en-US" sz="2400" dirty="0" smtClean="0"/>
              <a:t>Multiple Indicators – BREADTH --student can be “competent” in science process in many ways:</a:t>
            </a:r>
          </a:p>
        </p:txBody>
      </p:sp>
      <p:sp>
        <p:nvSpPr>
          <p:cNvPr id="7" name="TextBox 6"/>
          <p:cNvSpPr txBox="1"/>
          <p:nvPr/>
        </p:nvSpPr>
        <p:spPr>
          <a:xfrm>
            <a:off x="445209" y="5059883"/>
            <a:ext cx="2878283" cy="1328023"/>
          </a:xfrm>
          <a:prstGeom prst="roundRect">
            <a:avLst/>
          </a:prstGeom>
          <a:solidFill>
            <a:schemeClr val="accent5">
              <a:lumMod val="40000"/>
              <a:lumOff val="60000"/>
            </a:schemeClr>
          </a:solidFill>
        </p:spPr>
        <p:txBody>
          <a:bodyPr wrap="square" rtlCol="0">
            <a:spAutoFit/>
          </a:bodyPr>
          <a:lstStyle/>
          <a:p>
            <a:r>
              <a:rPr lang="en-US" dirty="0" smtClean="0"/>
              <a:t>… Summer Competency Recovery Project – manual override of calculated competency grade…</a:t>
            </a:r>
            <a:endParaRPr lang="en-US" dirty="0"/>
          </a:p>
        </p:txBody>
      </p:sp>
      <p:sp>
        <p:nvSpPr>
          <p:cNvPr id="9" name="TextBox 8"/>
          <p:cNvSpPr txBox="1"/>
          <p:nvPr/>
        </p:nvSpPr>
        <p:spPr>
          <a:xfrm>
            <a:off x="5181600" y="6095518"/>
            <a:ext cx="3962400" cy="584775"/>
          </a:xfrm>
          <a:prstGeom prst="rect">
            <a:avLst/>
          </a:prstGeom>
          <a:noFill/>
        </p:spPr>
        <p:txBody>
          <a:bodyPr wrap="square" rtlCol="0">
            <a:spAutoFit/>
          </a:bodyPr>
          <a:lstStyle/>
          <a:p>
            <a:r>
              <a:rPr lang="en-US" sz="1600" dirty="0" smtClean="0"/>
              <a:t>Indicator rubrics are used for all assessments; some indicators are assessed multiple times…</a:t>
            </a:r>
          </a:p>
        </p:txBody>
      </p:sp>
    </p:spTree>
    <p:extLst>
      <p:ext uri="{BB962C8B-B14F-4D97-AF65-F5344CB8AC3E}">
        <p14:creationId xmlns:p14="http://schemas.microsoft.com/office/powerpoint/2010/main" val="322701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947541" y="0"/>
            <a:ext cx="3196459" cy="1547446"/>
          </a:xfrm>
          <a:prstGeom prst="cloud">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20949377">
            <a:off x="176597" y="1012029"/>
            <a:ext cx="5149682" cy="2366147"/>
          </a:xfrm>
        </p:spPr>
        <p:txBody>
          <a:bodyPr>
            <a:normAutofit fontScale="90000"/>
          </a:bodyPr>
          <a:lstStyle/>
          <a:p>
            <a:r>
              <a:rPr lang="en-US" b="1" dirty="0" smtClean="0"/>
              <a:t>Competency-</a:t>
            </a:r>
            <a:br>
              <a:rPr lang="en-US" b="1" dirty="0" smtClean="0"/>
            </a:br>
            <a:r>
              <a:rPr lang="en-US" b="1" dirty="0" smtClean="0"/>
              <a:t>Based </a:t>
            </a:r>
            <a:br>
              <a:rPr lang="en-US" b="1" dirty="0" smtClean="0"/>
            </a:br>
            <a:r>
              <a:rPr lang="en-US" b="1" dirty="0" smtClean="0"/>
              <a:t>Education</a:t>
            </a:r>
            <a:endParaRPr lang="en-US" b="1" dirty="0"/>
          </a:p>
        </p:txBody>
      </p:sp>
      <p:sp>
        <p:nvSpPr>
          <p:cNvPr id="3" name="Subtitle 2"/>
          <p:cNvSpPr>
            <a:spLocks noGrp="1"/>
          </p:cNvSpPr>
          <p:nvPr>
            <p:ph type="subTitle" idx="1"/>
          </p:nvPr>
        </p:nvSpPr>
        <p:spPr>
          <a:xfrm>
            <a:off x="4636893" y="3312827"/>
            <a:ext cx="4507107" cy="1716374"/>
          </a:xfrm>
        </p:spPr>
        <p:txBody>
          <a:bodyPr>
            <a:normAutofit/>
          </a:bodyPr>
          <a:lstStyle/>
          <a:p>
            <a:pPr>
              <a:spcBef>
                <a:spcPts val="450"/>
              </a:spcBef>
            </a:pPr>
            <a:r>
              <a:rPr lang="en-US" b="1" dirty="0" smtClean="0"/>
              <a:t>Kiza Armour</a:t>
            </a:r>
          </a:p>
          <a:p>
            <a:pPr>
              <a:spcBef>
                <a:spcPts val="450"/>
              </a:spcBef>
            </a:pPr>
            <a:r>
              <a:rPr lang="en-US" b="1" dirty="0" smtClean="0"/>
              <a:t>Karmour@pittsfieldnhschools.org</a:t>
            </a:r>
            <a:endParaRPr lang="en-US" b="1" dirty="0"/>
          </a:p>
          <a:p>
            <a:pPr>
              <a:spcBef>
                <a:spcPts val="450"/>
              </a:spcBef>
            </a:pPr>
            <a:r>
              <a:rPr lang="en-US" b="1" dirty="0" smtClean="0"/>
              <a:t>Pittsfield Middle High School</a:t>
            </a:r>
          </a:p>
          <a:p>
            <a:pPr>
              <a:spcBef>
                <a:spcPts val="450"/>
              </a:spcBef>
            </a:pPr>
            <a:r>
              <a:rPr lang="en-US" b="1" dirty="0" smtClean="0"/>
              <a:t>Pittsfield, NH</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947541" y="0"/>
            <a:ext cx="3196459" cy="1097497"/>
          </a:xfrm>
          <a:prstGeom prst="rect">
            <a:avLst/>
          </a:prstGeom>
        </p:spPr>
      </p:pic>
      <p:pic>
        <p:nvPicPr>
          <p:cNvPr id="5" name="Picture 4"/>
          <p:cNvPicPr>
            <a:picLocks noChangeAspect="1"/>
          </p:cNvPicPr>
          <p:nvPr/>
        </p:nvPicPr>
        <p:blipFill>
          <a:blip r:embed="rId4"/>
          <a:stretch>
            <a:fillRect/>
          </a:stretch>
        </p:blipFill>
        <p:spPr>
          <a:xfrm>
            <a:off x="-1" y="5029200"/>
            <a:ext cx="9144001" cy="1828800"/>
          </a:xfrm>
          <a:prstGeom prst="rect">
            <a:avLst/>
          </a:prstGeom>
        </p:spPr>
      </p:pic>
    </p:spTree>
    <p:extLst>
      <p:ext uri="{BB962C8B-B14F-4D97-AF65-F5344CB8AC3E}">
        <p14:creationId xmlns:p14="http://schemas.microsoft.com/office/powerpoint/2010/main" val="3961077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53402" y="2805164"/>
            <a:ext cx="5517358" cy="2572735"/>
          </a:xfrm>
          <a:prstGeom prst="rect">
            <a:avLst/>
          </a:prstGeom>
        </p:spPr>
      </p:pic>
      <p:sp>
        <p:nvSpPr>
          <p:cNvPr id="10" name="TextBox 9"/>
          <p:cNvSpPr txBox="1"/>
          <p:nvPr/>
        </p:nvSpPr>
        <p:spPr>
          <a:xfrm>
            <a:off x="6492240" y="3254629"/>
            <a:ext cx="2568369" cy="3481685"/>
          </a:xfrm>
          <a:prstGeom prst="roundRect">
            <a:avLst/>
          </a:prstGeom>
          <a:solidFill>
            <a:schemeClr val="accent5">
              <a:lumMod val="40000"/>
              <a:lumOff val="60000"/>
              <a:alpha val="50000"/>
            </a:schemeClr>
          </a:solidFill>
        </p:spPr>
        <p:txBody>
          <a:bodyPr wrap="square" rtlCol="0">
            <a:spAutoFit/>
          </a:bodyPr>
          <a:lstStyle/>
          <a:p>
            <a:r>
              <a:rPr lang="en-US" sz="2400" dirty="0" smtClean="0"/>
              <a:t>For this indicator, only single most recent assessment “counts” at any time…</a:t>
            </a:r>
          </a:p>
          <a:p>
            <a:r>
              <a:rPr lang="en-US" dirty="0" smtClean="0"/>
              <a:t>(next year, most recent TWO counted)</a:t>
            </a:r>
            <a:endParaRPr lang="en-US" dirty="0"/>
          </a:p>
        </p:txBody>
      </p:sp>
      <p:sp>
        <p:nvSpPr>
          <p:cNvPr id="2" name="Title 1"/>
          <p:cNvSpPr>
            <a:spLocks noGrp="1"/>
          </p:cNvSpPr>
          <p:nvPr>
            <p:ph type="title"/>
          </p:nvPr>
        </p:nvSpPr>
        <p:spPr/>
        <p:txBody>
          <a:bodyPr>
            <a:normAutofit/>
          </a:bodyPr>
          <a:lstStyle/>
          <a:p>
            <a:r>
              <a:rPr lang="en-US" sz="4000" dirty="0" smtClean="0"/>
              <a:t>Competency Marks Example: Incremental / Most Recent</a:t>
            </a:r>
            <a:endParaRPr lang="en-US" sz="4000" dirty="0"/>
          </a:p>
        </p:txBody>
      </p:sp>
      <p:sp>
        <p:nvSpPr>
          <p:cNvPr id="3" name="TextBox 2"/>
          <p:cNvSpPr txBox="1"/>
          <p:nvPr/>
        </p:nvSpPr>
        <p:spPr>
          <a:xfrm>
            <a:off x="1" y="1297938"/>
            <a:ext cx="9143999" cy="1569660"/>
          </a:xfrm>
          <a:prstGeom prst="rect">
            <a:avLst/>
          </a:prstGeom>
          <a:noFill/>
        </p:spPr>
        <p:txBody>
          <a:bodyPr wrap="square" rtlCol="0">
            <a:spAutoFit/>
          </a:bodyPr>
          <a:lstStyle/>
          <a:p>
            <a:r>
              <a:rPr lang="en-US" sz="2400" dirty="0" smtClean="0"/>
              <a:t>Math Problem Solving Indicator – “OPEN”</a:t>
            </a:r>
          </a:p>
          <a:p>
            <a:r>
              <a:rPr lang="en-US" sz="2400" dirty="0" smtClean="0"/>
              <a:t>Expectations on rubrics increase throughout year – </a:t>
            </a:r>
          </a:p>
          <a:p>
            <a:r>
              <a:rPr lang="en-US" sz="2400" dirty="0"/>
              <a:t>	</a:t>
            </a:r>
            <a:r>
              <a:rPr lang="en-US" sz="2400" dirty="0" smtClean="0"/>
              <a:t>3 incremental rubrics, final rubric “counts” in the end</a:t>
            </a:r>
          </a:p>
          <a:p>
            <a:r>
              <a:rPr lang="en-US" sz="2400" dirty="0" smtClean="0"/>
              <a:t>When next level assessment is taken, teacher “exempts” previous one….</a:t>
            </a:r>
            <a:endParaRPr lang="en-US" sz="2400" dirty="0"/>
          </a:p>
        </p:txBody>
      </p:sp>
      <p:sp>
        <p:nvSpPr>
          <p:cNvPr id="6" name="TextBox 5"/>
          <p:cNvSpPr txBox="1"/>
          <p:nvPr/>
        </p:nvSpPr>
        <p:spPr>
          <a:xfrm>
            <a:off x="1302639" y="5464423"/>
            <a:ext cx="3119731" cy="1328023"/>
          </a:xfrm>
          <a:prstGeom prst="roundRect">
            <a:avLst/>
          </a:prstGeom>
          <a:solidFill>
            <a:schemeClr val="accent5">
              <a:lumMod val="40000"/>
              <a:lumOff val="60000"/>
              <a:alpha val="50000"/>
            </a:schemeClr>
          </a:solidFill>
        </p:spPr>
        <p:txBody>
          <a:bodyPr wrap="square" rtlCol="0">
            <a:spAutoFit/>
          </a:bodyPr>
          <a:lstStyle/>
          <a:p>
            <a:pPr algn="ctr"/>
            <a:r>
              <a:rPr lang="en-US" sz="2400" dirty="0" smtClean="0"/>
              <a:t>“Exempt” – </a:t>
            </a:r>
          </a:p>
          <a:p>
            <a:pPr algn="ctr"/>
            <a:r>
              <a:rPr lang="en-US" sz="2400" dirty="0" smtClean="0"/>
              <a:t>NOT counting toward weighted </a:t>
            </a:r>
            <a:r>
              <a:rPr lang="en-US" sz="2400" dirty="0" err="1" smtClean="0"/>
              <a:t>avg</a:t>
            </a:r>
            <a:r>
              <a:rPr lang="en-US" sz="2400" dirty="0" smtClean="0"/>
              <a:t> </a:t>
            </a:r>
            <a:endParaRPr lang="en-US" sz="2400" dirty="0"/>
          </a:p>
        </p:txBody>
      </p:sp>
      <p:cxnSp>
        <p:nvCxnSpPr>
          <p:cNvPr id="8" name="Straight Arrow Connector 7"/>
          <p:cNvCxnSpPr/>
          <p:nvPr/>
        </p:nvCxnSpPr>
        <p:spPr>
          <a:xfrm flipH="1" flipV="1">
            <a:off x="1724621" y="5178948"/>
            <a:ext cx="154546" cy="37348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71898" y="5191156"/>
            <a:ext cx="154546" cy="37348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170760" y="3976623"/>
            <a:ext cx="321480" cy="27582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47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916169" y="2622190"/>
            <a:ext cx="3932261" cy="3956647"/>
          </a:xfrm>
          <a:prstGeom prst="rect">
            <a:avLst/>
          </a:prstGeom>
        </p:spPr>
      </p:pic>
      <p:sp>
        <p:nvSpPr>
          <p:cNvPr id="3" name="Title 2"/>
          <p:cNvSpPr>
            <a:spLocks noGrp="1"/>
          </p:cNvSpPr>
          <p:nvPr>
            <p:ph type="title"/>
          </p:nvPr>
        </p:nvSpPr>
        <p:spPr/>
        <p:txBody>
          <a:bodyPr>
            <a:normAutofit/>
          </a:bodyPr>
          <a:lstStyle/>
          <a:p>
            <a:r>
              <a:rPr lang="en-US" sz="4000" dirty="0" smtClean="0"/>
              <a:t>Competency Marks Example: Formative </a:t>
            </a:r>
            <a:r>
              <a:rPr lang="en-US" sz="4000" dirty="0" err="1" smtClean="0"/>
              <a:t>vs</a:t>
            </a:r>
            <a:r>
              <a:rPr lang="en-US" sz="4000" dirty="0" smtClean="0"/>
              <a:t> Summative</a:t>
            </a:r>
            <a:endParaRPr lang="en-US" sz="4000" dirty="0"/>
          </a:p>
        </p:txBody>
      </p:sp>
      <p:sp>
        <p:nvSpPr>
          <p:cNvPr id="8" name="Rectangle 7"/>
          <p:cNvSpPr/>
          <p:nvPr/>
        </p:nvSpPr>
        <p:spPr>
          <a:xfrm>
            <a:off x="0" y="1531676"/>
            <a:ext cx="8974276" cy="1054135"/>
          </a:xfrm>
          <a:prstGeom prst="rect">
            <a:avLst/>
          </a:prstGeom>
          <a:noFill/>
        </p:spPr>
        <p:txBody>
          <a:bodyPr wrap="square" lIns="68580" tIns="34290" rIns="68580" bIns="34290">
            <a:spAutoFit/>
          </a:bodyPr>
          <a:lstStyle/>
          <a:p>
            <a:r>
              <a:rPr lang="en-US" sz="3200" dirty="0" smtClean="0">
                <a:ln w="0"/>
              </a:rPr>
              <a:t>“Weighted Average” still means the system considers how many points the assignment is worth…</a:t>
            </a:r>
            <a:endParaRPr lang="en-US" sz="3200" dirty="0">
              <a:ln w="0"/>
            </a:endParaRPr>
          </a:p>
        </p:txBody>
      </p:sp>
      <p:sp>
        <p:nvSpPr>
          <p:cNvPr id="11" name="Oval 10"/>
          <p:cNvSpPr/>
          <p:nvPr/>
        </p:nvSpPr>
        <p:spPr>
          <a:xfrm>
            <a:off x="5286894" y="3437312"/>
            <a:ext cx="640080" cy="64008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46620" y="3437312"/>
            <a:ext cx="640080" cy="64008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4175" y="2892353"/>
            <a:ext cx="4176632" cy="3416320"/>
          </a:xfrm>
          <a:prstGeom prst="rect">
            <a:avLst/>
          </a:prstGeom>
          <a:noFill/>
        </p:spPr>
        <p:txBody>
          <a:bodyPr wrap="square" rtlCol="0">
            <a:spAutoFit/>
          </a:bodyPr>
          <a:lstStyle/>
          <a:p>
            <a:r>
              <a:rPr lang="en-US" sz="2400" dirty="0" smtClean="0">
                <a:sym typeface="Symbol" panose="05050102010706020507" pitchFamily="18" charset="2"/>
              </a:rPr>
              <a:t></a:t>
            </a:r>
            <a:r>
              <a:rPr lang="en-US" sz="2400" dirty="0" smtClean="0"/>
              <a:t>Students tended not to do formative assessments because they weren’t being graded.</a:t>
            </a:r>
          </a:p>
          <a:p>
            <a:pPr marL="342900" indent="-342900">
              <a:buFont typeface="Wingdings" panose="05000000000000000000" pitchFamily="2" charset="2"/>
              <a:buChar char="à"/>
            </a:pPr>
            <a:r>
              <a:rPr lang="en-US" sz="2400" dirty="0" smtClean="0">
                <a:sym typeface="Wingdings" panose="05000000000000000000" pitchFamily="2" charset="2"/>
              </a:rPr>
              <a:t>“HW” formatives often can </a:t>
            </a:r>
            <a:r>
              <a:rPr lang="en-US" sz="2400" b="1" dirty="0" smtClean="0">
                <a:sym typeface="Wingdings" panose="05000000000000000000" pitchFamily="2" charset="2"/>
              </a:rPr>
              <a:t>not</a:t>
            </a:r>
            <a:r>
              <a:rPr lang="en-US" sz="2400" dirty="0" smtClean="0">
                <a:sym typeface="Wingdings" panose="05000000000000000000" pitchFamily="2" charset="2"/>
              </a:rPr>
              <a:t> be redone / late</a:t>
            </a:r>
          </a:p>
          <a:p>
            <a:r>
              <a:rPr lang="en-US" sz="2400" dirty="0">
                <a:sym typeface="Symbol" panose="05050102010706020507" pitchFamily="18" charset="2"/>
              </a:rPr>
              <a:t> </a:t>
            </a:r>
            <a:r>
              <a:rPr lang="en-US" sz="2400" dirty="0" smtClean="0">
                <a:sym typeface="Wingdings" panose="05000000000000000000" pitchFamily="2" charset="2"/>
              </a:rPr>
              <a:t>Some formatives are “ticket” to take summative</a:t>
            </a:r>
            <a:endParaRPr lang="en-US" sz="2400" dirty="0">
              <a:sym typeface="Wingdings" panose="05000000000000000000" pitchFamily="2" charset="2"/>
            </a:endParaRPr>
          </a:p>
          <a:p>
            <a:r>
              <a:rPr lang="en-US" sz="2400" dirty="0">
                <a:sym typeface="Symbol" panose="05050102010706020507" pitchFamily="18" charset="2"/>
              </a:rPr>
              <a:t> </a:t>
            </a:r>
            <a:r>
              <a:rPr lang="en-US" sz="2400" dirty="0" smtClean="0">
                <a:sym typeface="Wingdings" panose="05000000000000000000" pitchFamily="2" charset="2"/>
              </a:rPr>
              <a:t>Teacher can easily exempt formatives as appropriate</a:t>
            </a:r>
            <a:endParaRPr lang="en-US" sz="2400" dirty="0"/>
          </a:p>
        </p:txBody>
      </p:sp>
      <p:cxnSp>
        <p:nvCxnSpPr>
          <p:cNvPr id="4" name="Straight Arrow Connector 3"/>
          <p:cNvCxnSpPr/>
          <p:nvPr/>
        </p:nvCxnSpPr>
        <p:spPr>
          <a:xfrm>
            <a:off x="5486400" y="5886450"/>
            <a:ext cx="4405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86400" y="5391150"/>
            <a:ext cx="4405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834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t>
            </a:r>
            <a:r>
              <a:rPr lang="en-US" dirty="0" err="1" smtClean="0"/>
              <a:t>vs</a:t>
            </a:r>
            <a:r>
              <a:rPr lang="en-US" dirty="0" smtClean="0"/>
              <a:t> “Summative”</a:t>
            </a:r>
            <a:endParaRPr lang="en-US" dirty="0"/>
          </a:p>
        </p:txBody>
      </p:sp>
      <p:sp>
        <p:nvSpPr>
          <p:cNvPr id="3" name="Content Placeholder 2"/>
          <p:cNvSpPr txBox="1">
            <a:spLocks/>
          </p:cNvSpPr>
          <p:nvPr/>
        </p:nvSpPr>
        <p:spPr>
          <a:xfrm>
            <a:off x="0" y="1490134"/>
            <a:ext cx="8957734" cy="364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t>For</a:t>
            </a:r>
            <a:r>
              <a:rPr lang="en-US" sz="3600" dirty="0" smtClean="0"/>
              <a:t>mative – “for learning”</a:t>
            </a:r>
          </a:p>
          <a:p>
            <a:pPr lvl="1"/>
            <a:r>
              <a:rPr lang="en-US" sz="3200" dirty="0" smtClean="0"/>
              <a:t>Homework, exit cards, early steps in a project, some “quizzes,” rough drafts</a:t>
            </a:r>
          </a:p>
          <a:p>
            <a:pPr lvl="1"/>
            <a:r>
              <a:rPr lang="en-US" sz="3200" dirty="0" smtClean="0"/>
              <a:t>Often don’t have same breadth or level of rigor</a:t>
            </a:r>
          </a:p>
          <a:p>
            <a:pPr marL="0" indent="0">
              <a:buNone/>
            </a:pPr>
            <a:r>
              <a:rPr lang="en-US" sz="3600" dirty="0" smtClean="0"/>
              <a:t>Summative – “of learning”</a:t>
            </a:r>
          </a:p>
          <a:p>
            <a:pPr lvl="1"/>
            <a:r>
              <a:rPr lang="en-US" sz="3200" dirty="0" smtClean="0"/>
              <a:t>“Tests,” final papers, some projects (especially if “teaching” is done first)</a:t>
            </a:r>
          </a:p>
        </p:txBody>
      </p:sp>
      <p:sp>
        <p:nvSpPr>
          <p:cNvPr id="4" name="Rectangle 3"/>
          <p:cNvSpPr/>
          <p:nvPr/>
        </p:nvSpPr>
        <p:spPr>
          <a:xfrm>
            <a:off x="1049867" y="5288340"/>
            <a:ext cx="7518400" cy="1569660"/>
          </a:xfrm>
          <a:prstGeom prst="rect">
            <a:avLst/>
          </a:prstGeom>
        </p:spPr>
        <p:txBody>
          <a:bodyPr wrap="square">
            <a:spAutoFit/>
          </a:bodyPr>
          <a:lstStyle/>
          <a:p>
            <a:pPr lvl="1"/>
            <a:r>
              <a:rPr lang="en-US" sz="3200" dirty="0">
                <a:solidFill>
                  <a:schemeClr val="accent5">
                    <a:lumMod val="75000"/>
                  </a:schemeClr>
                </a:solidFill>
              </a:rPr>
              <a:t>What about “Assessment AS learning?”  What do you do with a project that is also the vehicle for instruction? </a:t>
            </a:r>
          </a:p>
        </p:txBody>
      </p:sp>
    </p:spTree>
    <p:extLst>
      <p:ext uri="{BB962C8B-B14F-4D97-AF65-F5344CB8AC3E}">
        <p14:creationId xmlns:p14="http://schemas.microsoft.com/office/powerpoint/2010/main" val="321864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quot;No&quot; Symbol 11"/>
          <p:cNvSpPr/>
          <p:nvPr/>
        </p:nvSpPr>
        <p:spPr>
          <a:xfrm>
            <a:off x="3466379" y="684237"/>
            <a:ext cx="1629920" cy="1251750"/>
          </a:xfrm>
          <a:prstGeom prst="noSmoking">
            <a:avLst>
              <a:gd name="adj" fmla="val 1003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a:stretch>
            <a:fillRect/>
          </a:stretch>
        </p:blipFill>
        <p:spPr>
          <a:xfrm>
            <a:off x="1392796" y="4287500"/>
            <a:ext cx="3767655" cy="1639966"/>
          </a:xfrm>
          <a:prstGeom prst="rect">
            <a:avLst/>
          </a:prstGeom>
        </p:spPr>
      </p:pic>
      <p:pic>
        <p:nvPicPr>
          <p:cNvPr id="31" name="Picture 30"/>
          <p:cNvPicPr>
            <a:picLocks noChangeAspect="1"/>
          </p:cNvPicPr>
          <p:nvPr/>
        </p:nvPicPr>
        <p:blipFill>
          <a:blip r:embed="rId4"/>
          <a:stretch>
            <a:fillRect/>
          </a:stretch>
        </p:blipFill>
        <p:spPr>
          <a:xfrm>
            <a:off x="7110083" y="1596573"/>
            <a:ext cx="962303" cy="742717"/>
          </a:xfrm>
          <a:prstGeom prst="rect">
            <a:avLst/>
          </a:prstGeom>
        </p:spPr>
      </p:pic>
      <p:sp>
        <p:nvSpPr>
          <p:cNvPr id="2" name="Title 1"/>
          <p:cNvSpPr>
            <a:spLocks noGrp="1"/>
          </p:cNvSpPr>
          <p:nvPr>
            <p:ph type="title"/>
          </p:nvPr>
        </p:nvSpPr>
        <p:spPr>
          <a:xfrm>
            <a:off x="0" y="22992"/>
            <a:ext cx="7449750" cy="1325563"/>
          </a:xfrm>
        </p:spPr>
        <p:txBody>
          <a:bodyPr>
            <a:normAutofit/>
          </a:bodyPr>
          <a:lstStyle/>
          <a:p>
            <a:r>
              <a:rPr lang="en-US" sz="4000" dirty="0" smtClean="0"/>
              <a:t>Competency Marks Example: Projects</a:t>
            </a:r>
            <a:endParaRPr lang="en-US" sz="4000" dirty="0"/>
          </a:p>
        </p:txBody>
      </p:sp>
      <p:sp>
        <p:nvSpPr>
          <p:cNvPr id="3" name="TextBox 2"/>
          <p:cNvSpPr txBox="1"/>
          <p:nvPr/>
        </p:nvSpPr>
        <p:spPr>
          <a:xfrm>
            <a:off x="1301278" y="5902649"/>
            <a:ext cx="7590041" cy="1015663"/>
          </a:xfrm>
          <a:prstGeom prst="rect">
            <a:avLst/>
          </a:prstGeom>
          <a:noFill/>
        </p:spPr>
        <p:txBody>
          <a:bodyPr wrap="square" rtlCol="0">
            <a:spAutoFit/>
          </a:bodyPr>
          <a:lstStyle/>
          <a:p>
            <a:r>
              <a:rPr lang="en-US" sz="2000" dirty="0">
                <a:solidFill>
                  <a:schemeClr val="bg1">
                    <a:lumMod val="50000"/>
                  </a:schemeClr>
                </a:solidFill>
              </a:rPr>
              <a:t>TRANSITION – away from a “motor project grade” toward individually assessing competencies that may be demonstrated in that project.   Entering as different assignments pushes that paradigm shift.</a:t>
            </a:r>
            <a:endParaRPr lang="en-US" sz="2000" dirty="0" smtClean="0">
              <a:solidFill>
                <a:schemeClr val="bg1">
                  <a:lumMod val="50000"/>
                </a:schemeClr>
              </a:solidFill>
            </a:endParaRPr>
          </a:p>
        </p:txBody>
      </p:sp>
      <p:pic>
        <p:nvPicPr>
          <p:cNvPr id="1026" name="Picture 2" descr="http://images.clipartpanda.com/puzzle-clip-art-Puzzle_Pieces_Vector_Clipart.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621" y="1693605"/>
            <a:ext cx="2467594" cy="25009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5487" y="1170385"/>
            <a:ext cx="2295376" cy="523220"/>
          </a:xfrm>
          <a:prstGeom prst="rect">
            <a:avLst/>
          </a:prstGeom>
          <a:noFill/>
        </p:spPr>
        <p:txBody>
          <a:bodyPr wrap="square" lIns="91440" tIns="45720" rIns="91440" bIns="45720">
            <a:spAutoFit/>
          </a:bodyPr>
          <a:lstStyle/>
          <a:p>
            <a:r>
              <a:rPr lang="en-US" sz="2800" b="1" dirty="0" smtClean="0">
                <a:ln w="0"/>
              </a:rPr>
              <a:t>Motor Project</a:t>
            </a:r>
            <a:endParaRPr lang="en-US" sz="2800" b="1" cap="none" spc="0" dirty="0">
              <a:ln w="0"/>
              <a:solidFill>
                <a:schemeClr val="tx1"/>
              </a:solidFill>
            </a:endParaRPr>
          </a:p>
        </p:txBody>
      </p:sp>
      <p:sp>
        <p:nvSpPr>
          <p:cNvPr id="7" name="Rectangle 6"/>
          <p:cNvSpPr/>
          <p:nvPr/>
        </p:nvSpPr>
        <p:spPr>
          <a:xfrm>
            <a:off x="6946314" y="3298281"/>
            <a:ext cx="1815647" cy="400110"/>
          </a:xfrm>
          <a:prstGeom prst="rect">
            <a:avLst/>
          </a:prstGeom>
          <a:noFill/>
        </p:spPr>
        <p:txBody>
          <a:bodyPr wrap="square" lIns="91440" tIns="45720" rIns="91440" bIns="45720">
            <a:spAutoFit/>
          </a:bodyPr>
          <a:lstStyle/>
          <a:p>
            <a:r>
              <a:rPr lang="en-US" sz="2000" b="1" dirty="0" smtClean="0">
                <a:ln w="0"/>
              </a:rPr>
              <a:t>Vehicle Project</a:t>
            </a:r>
            <a:endParaRPr lang="en-US" sz="2000" b="1" cap="none" spc="0" dirty="0">
              <a:ln w="0"/>
              <a:solidFill>
                <a:schemeClr val="tx1"/>
              </a:solidFill>
            </a:endParaRPr>
          </a:p>
        </p:txBody>
      </p:sp>
      <p:sp>
        <p:nvSpPr>
          <p:cNvPr id="8" name="Rectangle 7"/>
          <p:cNvSpPr/>
          <p:nvPr/>
        </p:nvSpPr>
        <p:spPr>
          <a:xfrm>
            <a:off x="1992191" y="1901551"/>
            <a:ext cx="761327" cy="523220"/>
          </a:xfrm>
          <a:prstGeom prst="rect">
            <a:avLst/>
          </a:prstGeom>
          <a:noFill/>
        </p:spPr>
        <p:txBody>
          <a:bodyPr wrap="square" lIns="91440" tIns="45720" rIns="91440" bIns="45720">
            <a:spAutoFit/>
          </a:bodyPr>
          <a:lstStyle/>
          <a:p>
            <a:r>
              <a:rPr lang="en-US" sz="2800" dirty="0" smtClean="0">
                <a:ln w="0"/>
              </a:rPr>
              <a:t>EM</a:t>
            </a:r>
            <a:endParaRPr lang="en-US" sz="2800" b="0" cap="none" spc="0" dirty="0">
              <a:ln w="0"/>
              <a:solidFill>
                <a:schemeClr val="tx1"/>
              </a:solidFill>
            </a:endParaRPr>
          </a:p>
        </p:txBody>
      </p:sp>
      <p:sp>
        <p:nvSpPr>
          <p:cNvPr id="9" name="Rectangle 8"/>
          <p:cNvSpPr/>
          <p:nvPr/>
        </p:nvSpPr>
        <p:spPr>
          <a:xfrm rot="18638529">
            <a:off x="-34098" y="3137630"/>
            <a:ext cx="2088246" cy="523220"/>
          </a:xfrm>
          <a:prstGeom prst="rect">
            <a:avLst/>
          </a:prstGeom>
          <a:noFill/>
        </p:spPr>
        <p:txBody>
          <a:bodyPr wrap="square" lIns="91440" tIns="45720" rIns="91440" bIns="45720">
            <a:spAutoFit/>
          </a:bodyPr>
          <a:lstStyle/>
          <a:p>
            <a:r>
              <a:rPr lang="en-US" sz="2800" dirty="0" smtClean="0">
                <a:ln w="0"/>
              </a:rPr>
              <a:t>Engineering</a:t>
            </a:r>
            <a:endParaRPr lang="en-US" sz="2800" b="0" cap="none" spc="0" dirty="0">
              <a:ln w="0"/>
              <a:solidFill>
                <a:schemeClr val="tx1"/>
              </a:solidFill>
            </a:endParaRPr>
          </a:p>
        </p:txBody>
      </p:sp>
      <p:sp>
        <p:nvSpPr>
          <p:cNvPr id="10" name="Rectangle 9"/>
          <p:cNvSpPr/>
          <p:nvPr/>
        </p:nvSpPr>
        <p:spPr>
          <a:xfrm rot="2187039">
            <a:off x="1561701" y="3250997"/>
            <a:ext cx="1528764" cy="954107"/>
          </a:xfrm>
          <a:prstGeom prst="rect">
            <a:avLst/>
          </a:prstGeom>
          <a:noFill/>
        </p:spPr>
        <p:txBody>
          <a:bodyPr wrap="square" lIns="91440" tIns="45720" rIns="91440" bIns="45720">
            <a:spAutoFit/>
          </a:bodyPr>
          <a:lstStyle/>
          <a:p>
            <a:r>
              <a:rPr lang="en-US" sz="2800" dirty="0" smtClean="0">
                <a:ln w="0"/>
              </a:rPr>
              <a:t>Technical </a:t>
            </a:r>
            <a:r>
              <a:rPr lang="en-US" sz="2800" dirty="0" err="1" smtClean="0">
                <a:ln w="0"/>
              </a:rPr>
              <a:t>Drwg</a:t>
            </a:r>
            <a:endParaRPr lang="en-US" sz="2800" b="0" cap="none" spc="0" dirty="0">
              <a:ln w="0"/>
              <a:solidFill>
                <a:schemeClr val="tx1"/>
              </a:solidFill>
            </a:endParaRPr>
          </a:p>
        </p:txBody>
      </p:sp>
      <p:sp>
        <p:nvSpPr>
          <p:cNvPr id="11" name="Rectangle 10"/>
          <p:cNvSpPr/>
          <p:nvPr/>
        </p:nvSpPr>
        <p:spPr>
          <a:xfrm rot="18711496">
            <a:off x="279550" y="1892415"/>
            <a:ext cx="1168717" cy="523220"/>
          </a:xfrm>
          <a:prstGeom prst="rect">
            <a:avLst/>
          </a:prstGeom>
          <a:noFill/>
        </p:spPr>
        <p:txBody>
          <a:bodyPr wrap="square" lIns="91440" tIns="45720" rIns="91440" bIns="45720">
            <a:spAutoFit/>
          </a:bodyPr>
          <a:lstStyle/>
          <a:p>
            <a:r>
              <a:rPr lang="en-US" sz="2800" dirty="0" smtClean="0">
                <a:ln w="0"/>
              </a:rPr>
              <a:t>Energy</a:t>
            </a:r>
            <a:endParaRPr lang="en-US" sz="2800" b="0" cap="none" spc="0" dirty="0">
              <a:ln w="0"/>
              <a:solidFill>
                <a:schemeClr val="tx1"/>
              </a:solidFill>
            </a:endParaRPr>
          </a:p>
        </p:txBody>
      </p:sp>
      <p:sp>
        <p:nvSpPr>
          <p:cNvPr id="4" name="&quot;No&quot; Symbol 3"/>
          <p:cNvSpPr/>
          <p:nvPr/>
        </p:nvSpPr>
        <p:spPr>
          <a:xfrm rot="21350299">
            <a:off x="132236" y="2769544"/>
            <a:ext cx="1478957" cy="1341051"/>
          </a:xfrm>
          <a:prstGeom prst="noSmoking">
            <a:avLst>
              <a:gd name="adj" fmla="val 10055"/>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rot="18711496">
            <a:off x="7051274" y="1653242"/>
            <a:ext cx="927210" cy="369332"/>
          </a:xfrm>
          <a:prstGeom prst="rect">
            <a:avLst/>
          </a:prstGeom>
          <a:noFill/>
        </p:spPr>
        <p:txBody>
          <a:bodyPr wrap="square" lIns="91440" tIns="45720" rIns="91440" bIns="45720">
            <a:spAutoFit/>
          </a:bodyPr>
          <a:lstStyle/>
          <a:p>
            <a:r>
              <a:rPr lang="en-US" dirty="0" smtClean="0">
                <a:ln w="0"/>
              </a:rPr>
              <a:t>Energy</a:t>
            </a:r>
            <a:endParaRPr lang="en-US" b="0" cap="none" spc="0" dirty="0">
              <a:ln w="0"/>
              <a:solidFill>
                <a:schemeClr val="tx1"/>
              </a:solidFill>
            </a:endParaRPr>
          </a:p>
        </p:txBody>
      </p:sp>
      <p:sp>
        <p:nvSpPr>
          <p:cNvPr id="30" name="Rectangle 29"/>
          <p:cNvSpPr/>
          <p:nvPr/>
        </p:nvSpPr>
        <p:spPr>
          <a:xfrm>
            <a:off x="6863550" y="1180767"/>
            <a:ext cx="1491103" cy="400110"/>
          </a:xfrm>
          <a:prstGeom prst="rect">
            <a:avLst/>
          </a:prstGeom>
          <a:noFill/>
        </p:spPr>
        <p:txBody>
          <a:bodyPr wrap="square" lIns="91440" tIns="45720" rIns="91440" bIns="45720">
            <a:spAutoFit/>
          </a:bodyPr>
          <a:lstStyle/>
          <a:p>
            <a:r>
              <a:rPr lang="en-US" sz="2000" b="1" dirty="0" smtClean="0">
                <a:ln w="0"/>
              </a:rPr>
              <a:t>Written Test</a:t>
            </a:r>
            <a:endParaRPr lang="en-US" sz="2000" b="1" cap="none" spc="0" dirty="0">
              <a:ln w="0"/>
              <a:solidFill>
                <a:schemeClr val="tx1"/>
              </a:solidFill>
            </a:endParaRPr>
          </a:p>
        </p:txBody>
      </p:sp>
      <p:pic>
        <p:nvPicPr>
          <p:cNvPr id="32" name="Picture 2" descr="http://images.clipartpanda.com/puzzle-clip-art-Puzzle_Pieces_Vector_Clipart.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6863550" y="3746256"/>
            <a:ext cx="1898411" cy="192407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rot="18638529">
            <a:off x="6599710" y="4973490"/>
            <a:ext cx="1499970" cy="400110"/>
          </a:xfrm>
          <a:prstGeom prst="rect">
            <a:avLst/>
          </a:prstGeom>
          <a:noFill/>
        </p:spPr>
        <p:txBody>
          <a:bodyPr wrap="square" lIns="91440" tIns="45720" rIns="91440" bIns="45720">
            <a:spAutoFit/>
          </a:bodyPr>
          <a:lstStyle/>
          <a:p>
            <a:r>
              <a:rPr lang="en-US" sz="2000" dirty="0" smtClean="0">
                <a:ln w="0"/>
              </a:rPr>
              <a:t>Engineering</a:t>
            </a:r>
            <a:endParaRPr lang="en-US" sz="2000" b="0" cap="none" spc="0" dirty="0">
              <a:ln w="0"/>
              <a:solidFill>
                <a:schemeClr val="tx1"/>
              </a:solidFill>
            </a:endParaRPr>
          </a:p>
        </p:txBody>
      </p:sp>
      <p:sp>
        <p:nvSpPr>
          <p:cNvPr id="35" name="Rectangle 34"/>
          <p:cNvSpPr/>
          <p:nvPr/>
        </p:nvSpPr>
        <p:spPr>
          <a:xfrm rot="2187039">
            <a:off x="7909573" y="4929352"/>
            <a:ext cx="1059441" cy="646331"/>
          </a:xfrm>
          <a:prstGeom prst="rect">
            <a:avLst/>
          </a:prstGeom>
          <a:noFill/>
        </p:spPr>
        <p:txBody>
          <a:bodyPr wrap="square" lIns="91440" tIns="45720" rIns="91440" bIns="45720">
            <a:spAutoFit/>
          </a:bodyPr>
          <a:lstStyle/>
          <a:p>
            <a:r>
              <a:rPr lang="en-US" dirty="0" smtClean="0">
                <a:ln w="0"/>
              </a:rPr>
              <a:t>Technical </a:t>
            </a:r>
            <a:r>
              <a:rPr lang="en-US" dirty="0" err="1" smtClean="0">
                <a:ln w="0"/>
              </a:rPr>
              <a:t>Drwg</a:t>
            </a:r>
            <a:endParaRPr lang="en-US" b="0" cap="none" spc="0" dirty="0">
              <a:ln w="0"/>
              <a:solidFill>
                <a:schemeClr val="tx1"/>
              </a:solidFill>
            </a:endParaRPr>
          </a:p>
        </p:txBody>
      </p:sp>
      <p:sp>
        <p:nvSpPr>
          <p:cNvPr id="36" name="Rectangle 35"/>
          <p:cNvSpPr/>
          <p:nvPr/>
        </p:nvSpPr>
        <p:spPr>
          <a:xfrm rot="18711496">
            <a:off x="6915921" y="3812414"/>
            <a:ext cx="1168717" cy="369332"/>
          </a:xfrm>
          <a:prstGeom prst="rect">
            <a:avLst/>
          </a:prstGeom>
          <a:noFill/>
        </p:spPr>
        <p:txBody>
          <a:bodyPr wrap="square" lIns="91440" tIns="45720" rIns="91440" bIns="45720">
            <a:spAutoFit/>
          </a:bodyPr>
          <a:lstStyle/>
          <a:p>
            <a:r>
              <a:rPr lang="en-US" dirty="0" smtClean="0">
                <a:ln w="0"/>
              </a:rPr>
              <a:t>Energy</a:t>
            </a:r>
            <a:endParaRPr lang="en-US" b="0" cap="none" spc="0" dirty="0">
              <a:ln w="0"/>
              <a:solidFill>
                <a:schemeClr val="tx1"/>
              </a:solidFill>
            </a:endParaRPr>
          </a:p>
        </p:txBody>
      </p:sp>
      <p:sp>
        <p:nvSpPr>
          <p:cNvPr id="37" name="&quot;No&quot; Symbol 36"/>
          <p:cNvSpPr/>
          <p:nvPr/>
        </p:nvSpPr>
        <p:spPr>
          <a:xfrm rot="21350299">
            <a:off x="6834147" y="3682848"/>
            <a:ext cx="1099809" cy="953027"/>
          </a:xfrm>
          <a:prstGeom prst="noSmoking">
            <a:avLst>
              <a:gd name="adj" fmla="val 10055"/>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rot="2415591">
            <a:off x="7863626" y="3943702"/>
            <a:ext cx="1203842" cy="369332"/>
          </a:xfrm>
          <a:prstGeom prst="rect">
            <a:avLst/>
          </a:prstGeom>
          <a:noFill/>
        </p:spPr>
        <p:txBody>
          <a:bodyPr wrap="square" lIns="91440" tIns="45720" rIns="91440" bIns="45720">
            <a:spAutoFit/>
          </a:bodyPr>
          <a:lstStyle/>
          <a:p>
            <a:r>
              <a:rPr lang="en-US" dirty="0" smtClean="0">
                <a:ln w="0"/>
              </a:rPr>
              <a:t>Mechanics</a:t>
            </a:r>
            <a:endParaRPr lang="en-US" b="0" cap="none" spc="0" dirty="0">
              <a:ln w="0"/>
              <a:solidFill>
                <a:schemeClr val="tx1"/>
              </a:solidFill>
            </a:endParaRPr>
          </a:p>
        </p:txBody>
      </p:sp>
      <p:sp>
        <p:nvSpPr>
          <p:cNvPr id="47" name="Freeform 46"/>
          <p:cNvSpPr/>
          <p:nvPr/>
        </p:nvSpPr>
        <p:spPr>
          <a:xfrm>
            <a:off x="1657905" y="2663890"/>
            <a:ext cx="5105339" cy="2258567"/>
          </a:xfrm>
          <a:custGeom>
            <a:avLst/>
            <a:gdLst>
              <a:gd name="connsiteX0" fmla="*/ 0 w 3923607"/>
              <a:gd name="connsiteY0" fmla="*/ 336805 h 2597867"/>
              <a:gd name="connsiteX1" fmla="*/ 881149 w 3923607"/>
              <a:gd name="connsiteY1" fmla="*/ 37547 h 2597867"/>
              <a:gd name="connsiteX2" fmla="*/ 1862051 w 3923607"/>
              <a:gd name="connsiteY2" fmla="*/ 220427 h 2597867"/>
              <a:gd name="connsiteX3" fmla="*/ 3009207 w 3923607"/>
              <a:gd name="connsiteY3" fmla="*/ 1966099 h 2597867"/>
              <a:gd name="connsiteX4" fmla="*/ 3923607 w 3923607"/>
              <a:gd name="connsiteY4" fmla="*/ 2597867 h 259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07" h="2597867">
                <a:moveTo>
                  <a:pt x="0" y="336805"/>
                </a:moveTo>
                <a:cubicBezTo>
                  <a:pt x="285403" y="196874"/>
                  <a:pt x="570807" y="56943"/>
                  <a:pt x="881149" y="37547"/>
                </a:cubicBezTo>
                <a:cubicBezTo>
                  <a:pt x="1191491" y="18151"/>
                  <a:pt x="1507375" y="-100998"/>
                  <a:pt x="1862051" y="220427"/>
                </a:cubicBezTo>
                <a:cubicBezTo>
                  <a:pt x="2216727" y="541852"/>
                  <a:pt x="2665614" y="1569859"/>
                  <a:pt x="3009207" y="1966099"/>
                </a:cubicBezTo>
                <a:cubicBezTo>
                  <a:pt x="3352800" y="2362339"/>
                  <a:pt x="3638203" y="2480103"/>
                  <a:pt x="3923607" y="2597867"/>
                </a:cubicBezTo>
              </a:path>
            </a:pathLst>
          </a:custGeom>
          <a:noFill/>
          <a:ln w="50800">
            <a:solidFill>
              <a:srgbClr val="C00000">
                <a:alpha val="40000"/>
              </a:srgb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577195">
            <a:off x="5650090" y="2085075"/>
            <a:ext cx="1777197" cy="2088344"/>
          </a:xfrm>
          <a:custGeom>
            <a:avLst/>
            <a:gdLst>
              <a:gd name="connsiteX0" fmla="*/ 987051 w 1951327"/>
              <a:gd name="connsiteY0" fmla="*/ 1862051 h 1862051"/>
              <a:gd name="connsiteX1" fmla="*/ 6149 w 1951327"/>
              <a:gd name="connsiteY1" fmla="*/ 1246909 h 1862051"/>
              <a:gd name="connsiteX2" fmla="*/ 637917 w 1951327"/>
              <a:gd name="connsiteY2" fmla="*/ 249382 h 1862051"/>
              <a:gd name="connsiteX3" fmla="*/ 1951327 w 1951327"/>
              <a:gd name="connsiteY3" fmla="*/ 0 h 1862051"/>
            </a:gdLst>
            <a:ahLst/>
            <a:cxnLst>
              <a:cxn ang="0">
                <a:pos x="connsiteX0" y="connsiteY0"/>
              </a:cxn>
              <a:cxn ang="0">
                <a:pos x="connsiteX1" y="connsiteY1"/>
              </a:cxn>
              <a:cxn ang="0">
                <a:pos x="connsiteX2" y="connsiteY2"/>
              </a:cxn>
              <a:cxn ang="0">
                <a:pos x="connsiteX3" y="connsiteY3"/>
              </a:cxn>
            </a:cxnLst>
            <a:rect l="l" t="t" r="r" b="b"/>
            <a:pathLst>
              <a:path w="1951327" h="1862051">
                <a:moveTo>
                  <a:pt x="987051" y="1862051"/>
                </a:moveTo>
                <a:cubicBezTo>
                  <a:pt x="525694" y="1688869"/>
                  <a:pt x="64338" y="1515687"/>
                  <a:pt x="6149" y="1246909"/>
                </a:cubicBezTo>
                <a:cubicBezTo>
                  <a:pt x="-52040" y="978131"/>
                  <a:pt x="313721" y="457200"/>
                  <a:pt x="637917" y="249382"/>
                </a:cubicBezTo>
                <a:cubicBezTo>
                  <a:pt x="962113" y="41564"/>
                  <a:pt x="1456720" y="20782"/>
                  <a:pt x="1951327" y="0"/>
                </a:cubicBezTo>
              </a:path>
            </a:pathLst>
          </a:custGeom>
          <a:noFill/>
          <a:ln w="50800">
            <a:solidFill>
              <a:srgbClr val="C00000">
                <a:alpha val="40000"/>
              </a:srgb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3122650">
            <a:off x="4419760" y="3585654"/>
            <a:ext cx="1528764" cy="400110"/>
          </a:xfrm>
          <a:prstGeom prst="rect">
            <a:avLst/>
          </a:prstGeom>
          <a:noFill/>
        </p:spPr>
        <p:txBody>
          <a:bodyPr wrap="square" lIns="91440" tIns="45720" rIns="91440" bIns="45720">
            <a:spAutoFit/>
          </a:bodyPr>
          <a:lstStyle/>
          <a:p>
            <a:r>
              <a:rPr lang="en-US" sz="2000" dirty="0" err="1" smtClean="0">
                <a:ln w="0"/>
                <a:solidFill>
                  <a:schemeClr val="bg1">
                    <a:lumMod val="50000"/>
                  </a:schemeClr>
                </a:solidFill>
              </a:rPr>
              <a:t>REassess</a:t>
            </a:r>
            <a:endParaRPr lang="en-US" sz="2000" b="0" cap="none" spc="0" dirty="0">
              <a:ln w="0"/>
              <a:solidFill>
                <a:schemeClr val="bg1">
                  <a:lumMod val="50000"/>
                </a:schemeClr>
              </a:solidFill>
            </a:endParaRPr>
          </a:p>
        </p:txBody>
      </p:sp>
      <p:sp>
        <p:nvSpPr>
          <p:cNvPr id="51" name="Rectangle 50"/>
          <p:cNvSpPr/>
          <p:nvPr/>
        </p:nvSpPr>
        <p:spPr>
          <a:xfrm rot="20120721">
            <a:off x="5669721" y="1766107"/>
            <a:ext cx="1528764" cy="400110"/>
          </a:xfrm>
          <a:prstGeom prst="rect">
            <a:avLst/>
          </a:prstGeom>
          <a:noFill/>
        </p:spPr>
        <p:txBody>
          <a:bodyPr wrap="square" lIns="91440" tIns="45720" rIns="91440" bIns="45720">
            <a:spAutoFit/>
          </a:bodyPr>
          <a:lstStyle/>
          <a:p>
            <a:r>
              <a:rPr lang="en-US" sz="2000" dirty="0" err="1" smtClean="0">
                <a:ln w="0"/>
                <a:solidFill>
                  <a:schemeClr val="bg1">
                    <a:lumMod val="50000"/>
                  </a:schemeClr>
                </a:solidFill>
              </a:rPr>
              <a:t>REassess</a:t>
            </a:r>
            <a:endParaRPr lang="en-US" sz="2000" b="0" cap="none" spc="0" dirty="0">
              <a:ln w="0"/>
              <a:solidFill>
                <a:schemeClr val="bg1">
                  <a:lumMod val="50000"/>
                </a:schemeClr>
              </a:solidFill>
            </a:endParaRPr>
          </a:p>
        </p:txBody>
      </p:sp>
      <p:sp>
        <p:nvSpPr>
          <p:cNvPr id="26" name="TextBox 25"/>
          <p:cNvSpPr txBox="1"/>
          <p:nvPr/>
        </p:nvSpPr>
        <p:spPr>
          <a:xfrm>
            <a:off x="398603" y="4668630"/>
            <a:ext cx="1423851" cy="1323439"/>
          </a:xfrm>
          <a:prstGeom prst="rect">
            <a:avLst/>
          </a:prstGeom>
          <a:noFill/>
        </p:spPr>
        <p:txBody>
          <a:bodyPr wrap="square" rtlCol="0">
            <a:spAutoFit/>
          </a:bodyPr>
          <a:lstStyle/>
          <a:p>
            <a:r>
              <a:rPr lang="en-US" sz="1600" dirty="0" smtClean="0"/>
              <a:t>The Motor Project is entered as FOUR “assignments”</a:t>
            </a:r>
          </a:p>
        </p:txBody>
      </p:sp>
      <p:sp>
        <p:nvSpPr>
          <p:cNvPr id="33" name="Rectangle 32"/>
          <p:cNvSpPr/>
          <p:nvPr/>
        </p:nvSpPr>
        <p:spPr>
          <a:xfrm>
            <a:off x="3066588" y="883802"/>
            <a:ext cx="2295376" cy="954107"/>
          </a:xfrm>
          <a:prstGeom prst="rect">
            <a:avLst/>
          </a:prstGeom>
          <a:noFill/>
        </p:spPr>
        <p:txBody>
          <a:bodyPr wrap="square" lIns="91440" tIns="45720" rIns="91440" bIns="45720">
            <a:spAutoFit/>
          </a:bodyPr>
          <a:lstStyle/>
          <a:p>
            <a:pPr algn="ctr"/>
            <a:r>
              <a:rPr lang="en-US" sz="2800" b="1" dirty="0" smtClean="0">
                <a:ln w="0"/>
              </a:rPr>
              <a:t>Motor Project Grade</a:t>
            </a:r>
            <a:endParaRPr lang="en-US" sz="2800" b="1" cap="none" spc="0" dirty="0">
              <a:ln w="0"/>
              <a:solidFill>
                <a:schemeClr val="tx1"/>
              </a:solidFill>
            </a:endParaRPr>
          </a:p>
        </p:txBody>
      </p:sp>
    </p:spTree>
    <p:extLst>
      <p:ext uri="{BB962C8B-B14F-4D97-AF65-F5344CB8AC3E}">
        <p14:creationId xmlns:p14="http://schemas.microsoft.com/office/powerpoint/2010/main" val="3822549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3" name="Content Placeholder 2"/>
          <p:cNvSpPr txBox="1">
            <a:spLocks/>
          </p:cNvSpPr>
          <p:nvPr/>
        </p:nvSpPr>
        <p:spPr>
          <a:xfrm>
            <a:off x="0" y="1490134"/>
            <a:ext cx="8957734" cy="364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smtClean="0"/>
          </a:p>
        </p:txBody>
      </p:sp>
      <p:sp>
        <p:nvSpPr>
          <p:cNvPr id="4" name="Rectangle 3"/>
          <p:cNvSpPr/>
          <p:nvPr/>
        </p:nvSpPr>
        <p:spPr>
          <a:xfrm>
            <a:off x="626533" y="1490134"/>
            <a:ext cx="8051800" cy="4524315"/>
          </a:xfrm>
          <a:prstGeom prst="rect">
            <a:avLst/>
          </a:prstGeom>
        </p:spPr>
        <p:txBody>
          <a:bodyPr wrap="square">
            <a:spAutoFit/>
          </a:bodyPr>
          <a:lstStyle/>
          <a:p>
            <a:r>
              <a:rPr lang="en-US" sz="3600" dirty="0" smtClean="0"/>
              <a:t>Questions / Concerns for TODAY that we did not address?</a:t>
            </a:r>
          </a:p>
          <a:p>
            <a:endParaRPr lang="en-US" sz="3600" dirty="0"/>
          </a:p>
          <a:p>
            <a:endParaRPr lang="en-US" sz="3600" dirty="0"/>
          </a:p>
          <a:p>
            <a:r>
              <a:rPr lang="en-US" sz="3600" dirty="0" smtClean="0"/>
              <a:t>What are </a:t>
            </a:r>
            <a:r>
              <a:rPr lang="en-US" sz="3600" b="1" dirty="0" smtClean="0"/>
              <a:t>your</a:t>
            </a:r>
            <a:r>
              <a:rPr lang="en-US" sz="3600" dirty="0" smtClean="0"/>
              <a:t> next steps?  </a:t>
            </a:r>
          </a:p>
          <a:p>
            <a:pPr lvl="1"/>
            <a:r>
              <a:rPr lang="en-US" sz="3600" dirty="0" smtClean="0"/>
              <a:t>Information </a:t>
            </a:r>
            <a:r>
              <a:rPr lang="en-US" sz="3600" dirty="0" smtClean="0"/>
              <a:t>to gather?</a:t>
            </a:r>
          </a:p>
          <a:p>
            <a:pPr lvl="1"/>
            <a:r>
              <a:rPr lang="en-US" sz="3600" dirty="0" smtClean="0"/>
              <a:t>People to involve in the conversation?</a:t>
            </a:r>
          </a:p>
          <a:p>
            <a:pPr lvl="1"/>
            <a:r>
              <a:rPr lang="en-US" sz="3600" dirty="0" smtClean="0"/>
              <a:t>Decisions to be made? (by whom?)</a:t>
            </a:r>
            <a:endParaRPr lang="en-US" sz="3200" dirty="0" smtClean="0"/>
          </a:p>
        </p:txBody>
      </p:sp>
    </p:spTree>
    <p:extLst>
      <p:ext uri="{BB962C8B-B14F-4D97-AF65-F5344CB8AC3E}">
        <p14:creationId xmlns:p14="http://schemas.microsoft.com/office/powerpoint/2010/main" val="918695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leave…</a:t>
            </a:r>
            <a:endParaRPr lang="en-US" dirty="0"/>
          </a:p>
        </p:txBody>
      </p:sp>
      <p:sp>
        <p:nvSpPr>
          <p:cNvPr id="4" name="Rectangle 3"/>
          <p:cNvSpPr/>
          <p:nvPr/>
        </p:nvSpPr>
        <p:spPr>
          <a:xfrm>
            <a:off x="1727199" y="1893600"/>
            <a:ext cx="6316133" cy="3847207"/>
          </a:xfrm>
          <a:prstGeom prst="rect">
            <a:avLst/>
          </a:prstGeom>
        </p:spPr>
        <p:txBody>
          <a:bodyPr wrap="square">
            <a:spAutoFit/>
          </a:bodyPr>
          <a:lstStyle/>
          <a:p>
            <a:pPr lvl="0"/>
            <a:r>
              <a:rPr lang="en-US" sz="3600" dirty="0" smtClean="0">
                <a:solidFill>
                  <a:prstClr val="black"/>
                </a:solidFill>
              </a:rPr>
              <a:t>Add questions </a:t>
            </a:r>
            <a:r>
              <a:rPr lang="en-US" sz="3600" dirty="0">
                <a:solidFill>
                  <a:prstClr val="black"/>
                </a:solidFill>
              </a:rPr>
              <a:t>/ concerns for the next session….</a:t>
            </a:r>
          </a:p>
          <a:p>
            <a:pPr lvl="0"/>
            <a:endParaRPr lang="en-US" sz="3600" dirty="0">
              <a:solidFill>
                <a:prstClr val="black"/>
              </a:solidFill>
            </a:endParaRPr>
          </a:p>
          <a:p>
            <a:pPr lvl="0"/>
            <a:r>
              <a:rPr lang="en-US" sz="3600" dirty="0">
                <a:solidFill>
                  <a:prstClr val="black"/>
                </a:solidFill>
              </a:rPr>
              <a:t>MARCH 26, same time &amp; place….   </a:t>
            </a:r>
          </a:p>
          <a:p>
            <a:pPr lvl="0"/>
            <a:r>
              <a:rPr lang="en-US" sz="3600" dirty="0">
                <a:solidFill>
                  <a:prstClr val="black"/>
                </a:solidFill>
              </a:rPr>
              <a:t>Bring your curriculum materials, </a:t>
            </a:r>
            <a:r>
              <a:rPr lang="en-US" sz="2800" dirty="0">
                <a:solidFill>
                  <a:prstClr val="black"/>
                </a:solidFill>
              </a:rPr>
              <a:t>specifically for a May unit in a current course if possible…</a:t>
            </a:r>
            <a:r>
              <a:rPr lang="en-US" sz="3600" dirty="0">
                <a:solidFill>
                  <a:prstClr val="black"/>
                </a:solidFill>
              </a:rPr>
              <a:t> </a:t>
            </a:r>
            <a:endParaRPr lang="en-US" sz="3200" dirty="0">
              <a:solidFill>
                <a:prstClr val="black"/>
              </a:solidFill>
            </a:endParaRPr>
          </a:p>
        </p:txBody>
      </p:sp>
    </p:spTree>
    <p:extLst>
      <p:ext uri="{BB962C8B-B14F-4D97-AF65-F5344CB8AC3E}">
        <p14:creationId xmlns:p14="http://schemas.microsoft.com/office/powerpoint/2010/main" val="2241910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947541" y="0"/>
            <a:ext cx="3196459" cy="1547446"/>
          </a:xfrm>
          <a:prstGeom prst="cloud">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20949377">
            <a:off x="435382" y="1409315"/>
            <a:ext cx="5460643" cy="2366147"/>
          </a:xfrm>
        </p:spPr>
        <p:txBody>
          <a:bodyPr>
            <a:normAutofit fontScale="90000"/>
          </a:bodyPr>
          <a:lstStyle/>
          <a:p>
            <a:r>
              <a:rPr lang="en-US" b="1" dirty="0" smtClean="0"/>
              <a:t>Competency-Based Assessment and Reporting</a:t>
            </a:r>
            <a:endParaRPr lang="en-US" b="1" dirty="0"/>
          </a:p>
        </p:txBody>
      </p:sp>
      <p:sp>
        <p:nvSpPr>
          <p:cNvPr id="3" name="Subtitle 2"/>
          <p:cNvSpPr>
            <a:spLocks noGrp="1"/>
          </p:cNvSpPr>
          <p:nvPr>
            <p:ph type="subTitle" idx="1"/>
          </p:nvPr>
        </p:nvSpPr>
        <p:spPr>
          <a:xfrm>
            <a:off x="4636893" y="3787378"/>
            <a:ext cx="4507107" cy="1241822"/>
          </a:xfrm>
        </p:spPr>
        <p:txBody>
          <a:bodyPr/>
          <a:lstStyle/>
          <a:p>
            <a:pPr>
              <a:spcBef>
                <a:spcPts val="450"/>
              </a:spcBef>
            </a:pPr>
            <a:r>
              <a:rPr lang="en-US" b="1" dirty="0" smtClean="0"/>
              <a:t>Pittsfield Middle High School</a:t>
            </a:r>
          </a:p>
          <a:p>
            <a:pPr>
              <a:spcBef>
                <a:spcPts val="450"/>
              </a:spcBef>
            </a:pPr>
            <a:r>
              <a:rPr lang="en-US" b="1" dirty="0" smtClean="0"/>
              <a:t>Pittsfield, NH</a:t>
            </a:r>
          </a:p>
          <a:p>
            <a:pPr>
              <a:spcBef>
                <a:spcPts val="450"/>
              </a:spcBef>
            </a:pPr>
            <a:r>
              <a:rPr lang="en-US" b="1" dirty="0" smtClean="0"/>
              <a:t>School Year 2014-2015</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947541" y="0"/>
            <a:ext cx="3196459" cy="1097497"/>
          </a:xfrm>
          <a:prstGeom prst="rect">
            <a:avLst/>
          </a:prstGeom>
        </p:spPr>
      </p:pic>
      <p:pic>
        <p:nvPicPr>
          <p:cNvPr id="5" name="Picture 4"/>
          <p:cNvPicPr>
            <a:picLocks noChangeAspect="1"/>
          </p:cNvPicPr>
          <p:nvPr/>
        </p:nvPicPr>
        <p:blipFill>
          <a:blip r:embed="rId3"/>
          <a:stretch>
            <a:fillRect/>
          </a:stretch>
        </p:blipFill>
        <p:spPr>
          <a:xfrm>
            <a:off x="-1" y="5029200"/>
            <a:ext cx="9144001" cy="1828800"/>
          </a:xfrm>
          <a:prstGeom prst="rect">
            <a:avLst/>
          </a:prstGeom>
        </p:spPr>
      </p:pic>
    </p:spTree>
    <p:extLst>
      <p:ext uri="{BB962C8B-B14F-4D97-AF65-F5344CB8AC3E}">
        <p14:creationId xmlns:p14="http://schemas.microsoft.com/office/powerpoint/2010/main" val="390731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292" y="4630030"/>
            <a:ext cx="1387601" cy="1951892"/>
          </a:xfrm>
          <a:prstGeom prst="rect">
            <a:avLst/>
          </a:prstGeom>
        </p:spPr>
      </p:pic>
      <p:sp>
        <p:nvSpPr>
          <p:cNvPr id="2" name="Title 1"/>
          <p:cNvSpPr>
            <a:spLocks noGrp="1"/>
          </p:cNvSpPr>
          <p:nvPr>
            <p:ph type="title"/>
          </p:nvPr>
        </p:nvSpPr>
        <p:spPr/>
        <p:txBody>
          <a:bodyPr/>
          <a:lstStyle/>
          <a:p>
            <a:r>
              <a:rPr lang="en-US" dirty="0" smtClean="0"/>
              <a:t>What is </a:t>
            </a:r>
            <a:br>
              <a:rPr lang="en-US" dirty="0" smtClean="0"/>
            </a:br>
            <a:r>
              <a:rPr lang="en-US" b="1" dirty="0" smtClean="0"/>
              <a:t>“Competency-Based” Education?</a:t>
            </a:r>
            <a:endParaRPr lang="en-US" b="1" dirty="0"/>
          </a:p>
        </p:txBody>
      </p:sp>
      <p:sp>
        <p:nvSpPr>
          <p:cNvPr id="3" name="Content Placeholder 2"/>
          <p:cNvSpPr>
            <a:spLocks noGrp="1"/>
          </p:cNvSpPr>
          <p:nvPr>
            <p:ph idx="4294967295"/>
          </p:nvPr>
        </p:nvSpPr>
        <p:spPr>
          <a:xfrm>
            <a:off x="446088" y="1582738"/>
            <a:ext cx="8697912" cy="2254250"/>
          </a:xfrm>
        </p:spPr>
        <p:txBody>
          <a:bodyPr>
            <a:noAutofit/>
          </a:bodyPr>
          <a:lstStyle/>
          <a:p>
            <a:r>
              <a:rPr lang="en-US" dirty="0" smtClean="0"/>
              <a:t>NH Story of Transformation:  </a:t>
            </a:r>
            <a:r>
              <a:rPr lang="en-US" sz="1800" dirty="0" smtClean="0">
                <a:hlinkClick r:id="rId4"/>
              </a:rPr>
              <a:t>http</a:t>
            </a:r>
            <a:r>
              <a:rPr lang="en-US" sz="1800" dirty="0">
                <a:hlinkClick r:id="rId4"/>
              </a:rPr>
              <a:t>://</a:t>
            </a:r>
            <a:r>
              <a:rPr lang="en-US" sz="1800" dirty="0" smtClean="0">
                <a:hlinkClick r:id="rId4"/>
              </a:rPr>
              <a:t>www.nhstoryoftransformation.com/</a:t>
            </a:r>
            <a:endParaRPr lang="en-US" sz="1800" dirty="0" smtClean="0"/>
          </a:p>
          <a:p>
            <a:pPr lvl="1"/>
            <a:r>
              <a:rPr lang="en-US" b="1" dirty="0">
                <a:hlinkClick r:id="rId5"/>
              </a:rPr>
              <a:t>Fred Bramante</a:t>
            </a:r>
            <a:r>
              <a:rPr lang="en-US" b="1" dirty="0"/>
              <a:t> </a:t>
            </a:r>
            <a:r>
              <a:rPr lang="en-US" dirty="0"/>
              <a:t>on reasoning &amp; history for move to CBE</a:t>
            </a:r>
          </a:p>
          <a:p>
            <a:pPr lvl="1"/>
            <a:r>
              <a:rPr lang="en-US" dirty="0" smtClean="0">
                <a:hlinkClick r:id="rId6"/>
              </a:rPr>
              <a:t>Minimum Standards for School Approval</a:t>
            </a:r>
            <a:r>
              <a:rPr lang="en-US" dirty="0" smtClean="0"/>
              <a:t>:  ED 306.27 (esp. u)</a:t>
            </a:r>
          </a:p>
          <a:p>
            <a:pPr marL="457200" lvl="1" indent="0">
              <a:buNone/>
            </a:pPr>
            <a:endParaRPr lang="en-US" dirty="0" smtClean="0"/>
          </a:p>
          <a:p>
            <a:r>
              <a:rPr lang="en-US" dirty="0" smtClean="0"/>
              <a:t>Credit for competence, not seat time or amount of work</a:t>
            </a:r>
            <a:endParaRPr lang="en-US" dirty="0"/>
          </a:p>
        </p:txBody>
      </p:sp>
      <p:sp>
        <p:nvSpPr>
          <p:cNvPr id="5" name="&quot;No&quot; Symbol 4"/>
          <p:cNvSpPr/>
          <p:nvPr/>
        </p:nvSpPr>
        <p:spPr>
          <a:xfrm>
            <a:off x="5829300" y="4400829"/>
            <a:ext cx="2686050" cy="2191699"/>
          </a:xfrm>
          <a:prstGeom prst="noSmoking">
            <a:avLst>
              <a:gd name="adj" fmla="val 10037"/>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446088" y="3706700"/>
            <a:ext cx="2323073"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 CAN…</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29" y="4576616"/>
            <a:ext cx="1828244" cy="1816817"/>
          </a:xfrm>
          <a:prstGeom prst="rect">
            <a:avLst/>
          </a:prstGeom>
        </p:spPr>
      </p:pic>
      <p:sp>
        <p:nvSpPr>
          <p:cNvPr id="8" name="Rectangle 7"/>
          <p:cNvSpPr/>
          <p:nvPr/>
        </p:nvSpPr>
        <p:spPr>
          <a:xfrm rot="19986444">
            <a:off x="2103379" y="4467091"/>
            <a:ext cx="1258679" cy="707886"/>
          </a:xfrm>
          <a:prstGeom prst="rect">
            <a:avLst/>
          </a:prstGeom>
          <a:noFill/>
        </p:spPr>
        <p:txBody>
          <a:bodyPr wrap="none" lIns="91440" tIns="45720" rIns="91440" bIns="45720">
            <a:spAutoFit/>
          </a:bodyPr>
          <a:lstStyle/>
          <a:p>
            <a:pPr algn="ctr"/>
            <a:r>
              <a:rPr lang="en-US" sz="4000" b="1" cap="none" spc="0" dirty="0" smtClean="0">
                <a:ln w="0"/>
                <a:solidFill>
                  <a:sysClr val="windowText" lastClr="000000"/>
                </a:solidFill>
              </a:rPr>
              <a:t>Skills</a:t>
            </a:r>
            <a:endParaRPr lang="en-US" sz="4000" b="1" cap="none" spc="0" dirty="0">
              <a:ln w="0"/>
              <a:solidFill>
                <a:sysClr val="windowText" lastClr="000000"/>
              </a:solidFill>
            </a:endParaRPr>
          </a:p>
        </p:txBody>
      </p:sp>
      <p:sp>
        <p:nvSpPr>
          <p:cNvPr id="9" name="Rectangle 8"/>
          <p:cNvSpPr/>
          <p:nvPr/>
        </p:nvSpPr>
        <p:spPr>
          <a:xfrm rot="19986444">
            <a:off x="2000627" y="5068994"/>
            <a:ext cx="2548262" cy="707886"/>
          </a:xfrm>
          <a:prstGeom prst="rect">
            <a:avLst/>
          </a:prstGeom>
          <a:noFill/>
        </p:spPr>
        <p:txBody>
          <a:bodyPr wrap="none" lIns="91440" tIns="45720" rIns="91440" bIns="45720">
            <a:spAutoFit/>
          </a:bodyPr>
          <a:lstStyle/>
          <a:p>
            <a:pPr algn="ctr"/>
            <a:r>
              <a:rPr lang="en-US" sz="4000" b="1" dirty="0" smtClean="0">
                <a:ln w="0"/>
                <a:solidFill>
                  <a:sysClr val="windowText" lastClr="000000"/>
                </a:solidFill>
              </a:rPr>
              <a:t>Knowledge</a:t>
            </a:r>
            <a:endParaRPr lang="en-US" sz="4000" b="1" cap="none" spc="0" dirty="0">
              <a:ln w="0"/>
              <a:solidFill>
                <a:sysClr val="windowText" lastClr="000000"/>
              </a:solidFill>
            </a:endParaRPr>
          </a:p>
        </p:txBody>
      </p:sp>
      <p:pic>
        <p:nvPicPr>
          <p:cNvPr id="12" name="Picture 1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3611" y="4493870"/>
            <a:ext cx="968158" cy="968158"/>
          </a:xfrm>
          <a:prstGeom prst="rect">
            <a:avLst/>
          </a:prstGeom>
        </p:spPr>
      </p:pic>
      <p:sp>
        <p:nvSpPr>
          <p:cNvPr id="13" name="Rectangle 12"/>
          <p:cNvSpPr/>
          <p:nvPr/>
        </p:nvSpPr>
        <p:spPr>
          <a:xfrm>
            <a:off x="6510078" y="6454736"/>
            <a:ext cx="1523174" cy="461665"/>
          </a:xfrm>
          <a:prstGeom prst="rect">
            <a:avLst/>
          </a:prstGeom>
          <a:noFill/>
        </p:spPr>
        <p:txBody>
          <a:bodyPr wrap="none" lIns="91440" tIns="45720" rIns="91440" bIns="45720">
            <a:spAutoFit/>
          </a:bodyPr>
          <a:lstStyle/>
          <a:p>
            <a:pPr algn="ctr"/>
            <a:r>
              <a:rPr lang="en-US" sz="2400" cap="none" spc="0" dirty="0" smtClean="0">
                <a:ln w="0"/>
                <a:solidFill>
                  <a:sysClr val="windowText" lastClr="000000"/>
                </a:solidFill>
              </a:rPr>
              <a:t>2008-2009</a:t>
            </a:r>
            <a:endParaRPr lang="en-US" sz="2400" cap="none" spc="0" dirty="0">
              <a:ln w="0"/>
              <a:solidFill>
                <a:sysClr val="windowText" lastClr="000000"/>
              </a:solidFill>
            </a:endParaRPr>
          </a:p>
        </p:txBody>
      </p:sp>
    </p:spTree>
    <p:extLst>
      <p:ext uri="{BB962C8B-B14F-4D97-AF65-F5344CB8AC3E}">
        <p14:creationId xmlns:p14="http://schemas.microsoft.com/office/powerpoint/2010/main" val="1104283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Competence </a:t>
            </a:r>
            <a:r>
              <a:rPr lang="en-US" dirty="0" err="1" smtClean="0"/>
              <a:t>vs</a:t>
            </a:r>
            <a:r>
              <a:rPr lang="en-US" dirty="0" smtClean="0"/>
              <a:t> Amount of Work</a:t>
            </a:r>
            <a:endParaRPr lang="en-US" dirty="0"/>
          </a:p>
        </p:txBody>
      </p:sp>
      <p:sp>
        <p:nvSpPr>
          <p:cNvPr id="4" name="Rectangle 3"/>
          <p:cNvSpPr/>
          <p:nvPr/>
        </p:nvSpPr>
        <p:spPr>
          <a:xfrm>
            <a:off x="0" y="1744778"/>
            <a:ext cx="9144000" cy="561692"/>
          </a:xfrm>
          <a:prstGeom prst="rect">
            <a:avLst/>
          </a:prstGeom>
          <a:noFill/>
        </p:spPr>
        <p:txBody>
          <a:bodyPr wrap="square" lIns="68580" tIns="34290" rIns="68580" bIns="34290">
            <a:spAutoFit/>
          </a:bodyPr>
          <a:lstStyle/>
          <a:p>
            <a:r>
              <a:rPr lang="en-US" sz="3200" dirty="0" smtClean="0">
                <a:ln w="0"/>
              </a:rPr>
              <a:t>Can you demonstrate required understanding &amp; skills?</a:t>
            </a:r>
            <a:endParaRPr lang="en-US" sz="3200" dirty="0">
              <a:ln w="0"/>
            </a:endParaRPr>
          </a:p>
        </p:txBody>
      </p:sp>
      <p:sp>
        <p:nvSpPr>
          <p:cNvPr id="5" name="Rectangle 4"/>
          <p:cNvSpPr/>
          <p:nvPr/>
        </p:nvSpPr>
        <p:spPr>
          <a:xfrm>
            <a:off x="811739" y="2829802"/>
            <a:ext cx="3864450" cy="3516347"/>
          </a:xfrm>
          <a:prstGeom prst="rect">
            <a:avLst/>
          </a:prstGeom>
          <a:noFill/>
        </p:spPr>
        <p:txBody>
          <a:bodyPr wrap="square" lIns="68580" tIns="34290" rIns="68580" bIns="34290">
            <a:spAutoFit/>
          </a:bodyPr>
          <a:lstStyle/>
          <a:p>
            <a:r>
              <a:rPr lang="en-US" sz="3200" dirty="0" smtClean="0">
                <a:ln w="0"/>
              </a:rPr>
              <a:t>Is it “fair” that I completed more “work” in order to reach the same understanding, but our “grades” are equal?</a:t>
            </a:r>
            <a:endParaRPr lang="en-US" sz="3200" dirty="0">
              <a:ln w="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144" y="3167524"/>
            <a:ext cx="3686175" cy="3295650"/>
          </a:xfrm>
          <a:prstGeom prst="rect">
            <a:avLst/>
          </a:prstGeom>
        </p:spPr>
      </p:pic>
    </p:spTree>
    <p:extLst>
      <p:ext uri="{BB962C8B-B14F-4D97-AF65-F5344CB8AC3E}">
        <p14:creationId xmlns:p14="http://schemas.microsoft.com/office/powerpoint/2010/main" val="3518952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524"/>
            <a:ext cx="3996813" cy="1325563"/>
          </a:xfrm>
        </p:spPr>
        <p:txBody>
          <a:bodyPr/>
          <a:lstStyle/>
          <a:p>
            <a:r>
              <a:rPr lang="en-US" dirty="0" smtClean="0"/>
              <a:t>“Knowledge” </a:t>
            </a:r>
            <a:r>
              <a:rPr lang="en-US" dirty="0" smtClean="0"/>
              <a:t>???</a:t>
            </a:r>
            <a:br>
              <a:rPr lang="en-US" dirty="0" smtClean="0"/>
            </a:br>
            <a:r>
              <a:rPr lang="en-US" dirty="0" smtClean="0"/>
              <a:t>“Competence”??</a:t>
            </a:r>
            <a:endParaRPr lang="en-US" dirty="0"/>
          </a:p>
        </p:txBody>
      </p:sp>
      <p:pic>
        <p:nvPicPr>
          <p:cNvPr id="1026" name="Picture 2" descr="https://theteachablemoments.files.wordpress.com/2012/03/depth-of-knowle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38" y="2102355"/>
            <a:ext cx="4524643" cy="4224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loom tax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296" y="488312"/>
            <a:ext cx="4493445" cy="20833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79550" y="3195196"/>
            <a:ext cx="3864450" cy="2039020"/>
          </a:xfrm>
          <a:prstGeom prst="rect">
            <a:avLst/>
          </a:prstGeom>
          <a:noFill/>
        </p:spPr>
        <p:txBody>
          <a:bodyPr wrap="square" lIns="68580" tIns="34290" rIns="68580" bIns="34290">
            <a:spAutoFit/>
          </a:bodyPr>
          <a:lstStyle/>
          <a:p>
            <a:r>
              <a:rPr lang="en-US" sz="3200" dirty="0" smtClean="0">
                <a:ln w="0"/>
              </a:rPr>
              <a:t>PMHS </a:t>
            </a:r>
            <a:r>
              <a:rPr lang="en-US" sz="3200" dirty="0" smtClean="0">
                <a:ln w="0"/>
                <a:sym typeface="Wingdings" panose="05000000000000000000" pitchFamily="2" charset="2"/>
              </a:rPr>
              <a:t> Aim for “Application” / DOK 3 = ‘3’ on rubric</a:t>
            </a:r>
          </a:p>
          <a:p>
            <a:r>
              <a:rPr lang="en-US" sz="3200" dirty="0" smtClean="0">
                <a:ln w="0"/>
                <a:sym typeface="Wingdings" panose="05000000000000000000" pitchFamily="2" charset="2"/>
              </a:rPr>
              <a:t>=minimal “mastery”</a:t>
            </a:r>
            <a:endParaRPr lang="en-US" sz="3200" dirty="0">
              <a:ln w="0"/>
            </a:endParaRPr>
          </a:p>
        </p:txBody>
      </p:sp>
    </p:spTree>
    <p:extLst>
      <p:ext uri="{BB962C8B-B14F-4D97-AF65-F5344CB8AC3E}">
        <p14:creationId xmlns:p14="http://schemas.microsoft.com/office/powerpoint/2010/main" val="49160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292" y="4630030"/>
            <a:ext cx="1387601" cy="1951892"/>
          </a:xfrm>
          <a:prstGeom prst="rect">
            <a:avLst/>
          </a:prstGeom>
        </p:spPr>
      </p:pic>
      <p:sp>
        <p:nvSpPr>
          <p:cNvPr id="2" name="Title 1"/>
          <p:cNvSpPr>
            <a:spLocks noGrp="1"/>
          </p:cNvSpPr>
          <p:nvPr>
            <p:ph type="title"/>
          </p:nvPr>
        </p:nvSpPr>
        <p:spPr/>
        <p:txBody>
          <a:bodyPr/>
          <a:lstStyle/>
          <a:p>
            <a:r>
              <a:rPr lang="en-US" dirty="0" smtClean="0"/>
              <a:t>What is </a:t>
            </a:r>
            <a:br>
              <a:rPr lang="en-US" dirty="0" smtClean="0"/>
            </a:br>
            <a:r>
              <a:rPr lang="en-US" b="1" dirty="0" smtClean="0"/>
              <a:t>“Competency-Based” Education?</a:t>
            </a:r>
            <a:endParaRPr lang="en-US" b="1" dirty="0"/>
          </a:p>
        </p:txBody>
      </p:sp>
      <p:sp>
        <p:nvSpPr>
          <p:cNvPr id="3" name="Content Placeholder 2"/>
          <p:cNvSpPr>
            <a:spLocks noGrp="1"/>
          </p:cNvSpPr>
          <p:nvPr>
            <p:ph idx="4294967295"/>
          </p:nvPr>
        </p:nvSpPr>
        <p:spPr>
          <a:xfrm>
            <a:off x="446088" y="1582738"/>
            <a:ext cx="8697912" cy="2254250"/>
          </a:xfrm>
        </p:spPr>
        <p:txBody>
          <a:bodyPr>
            <a:noAutofit/>
          </a:bodyPr>
          <a:lstStyle/>
          <a:p>
            <a:r>
              <a:rPr lang="en-US" dirty="0" smtClean="0"/>
              <a:t>NH Story of Transformation:  </a:t>
            </a:r>
            <a:r>
              <a:rPr lang="en-US" sz="1800" dirty="0" smtClean="0">
                <a:hlinkClick r:id="rId4"/>
              </a:rPr>
              <a:t>http</a:t>
            </a:r>
            <a:r>
              <a:rPr lang="en-US" sz="1800" dirty="0">
                <a:hlinkClick r:id="rId4"/>
              </a:rPr>
              <a:t>://</a:t>
            </a:r>
            <a:r>
              <a:rPr lang="en-US" sz="1800" dirty="0" smtClean="0">
                <a:hlinkClick r:id="rId4"/>
              </a:rPr>
              <a:t>www.nhstoryoftransformation.com/</a:t>
            </a:r>
            <a:endParaRPr lang="en-US" sz="1800" dirty="0" smtClean="0"/>
          </a:p>
          <a:p>
            <a:pPr lvl="1"/>
            <a:r>
              <a:rPr lang="en-US" b="1" dirty="0">
                <a:hlinkClick r:id="rId5"/>
              </a:rPr>
              <a:t>Fred Bramante</a:t>
            </a:r>
            <a:r>
              <a:rPr lang="en-US" b="1" dirty="0"/>
              <a:t> </a:t>
            </a:r>
            <a:r>
              <a:rPr lang="en-US" dirty="0"/>
              <a:t>on reasoning &amp; history for move to CBE</a:t>
            </a:r>
          </a:p>
          <a:p>
            <a:pPr lvl="1"/>
            <a:r>
              <a:rPr lang="en-US" dirty="0" smtClean="0">
                <a:hlinkClick r:id="rId6"/>
              </a:rPr>
              <a:t>Minimum Standards for School Approval</a:t>
            </a:r>
            <a:r>
              <a:rPr lang="en-US" dirty="0" smtClean="0"/>
              <a:t>:  ED 306.27 (esp. u)</a:t>
            </a:r>
          </a:p>
          <a:p>
            <a:pPr marL="457200" lvl="1" indent="0">
              <a:buNone/>
            </a:pPr>
            <a:endParaRPr lang="en-US" dirty="0" smtClean="0"/>
          </a:p>
          <a:p>
            <a:r>
              <a:rPr lang="en-US" dirty="0" smtClean="0"/>
              <a:t>Credit for competence, not seat time or amount of work</a:t>
            </a:r>
            <a:endParaRPr lang="en-US" dirty="0"/>
          </a:p>
        </p:txBody>
      </p:sp>
      <p:sp>
        <p:nvSpPr>
          <p:cNvPr id="5" name="&quot;No&quot; Symbol 4"/>
          <p:cNvSpPr/>
          <p:nvPr/>
        </p:nvSpPr>
        <p:spPr>
          <a:xfrm>
            <a:off x="5829300" y="4400829"/>
            <a:ext cx="2686050" cy="2191699"/>
          </a:xfrm>
          <a:prstGeom prst="noSmoking">
            <a:avLst>
              <a:gd name="adj" fmla="val 10037"/>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446088" y="3706700"/>
            <a:ext cx="2323073"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 CAN…</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29" y="4576616"/>
            <a:ext cx="1828244" cy="1816817"/>
          </a:xfrm>
          <a:prstGeom prst="rect">
            <a:avLst/>
          </a:prstGeom>
        </p:spPr>
      </p:pic>
      <p:sp>
        <p:nvSpPr>
          <p:cNvPr id="8" name="Rectangle 7"/>
          <p:cNvSpPr/>
          <p:nvPr/>
        </p:nvSpPr>
        <p:spPr>
          <a:xfrm rot="19986444">
            <a:off x="2103379" y="4467091"/>
            <a:ext cx="1258679" cy="707886"/>
          </a:xfrm>
          <a:prstGeom prst="rect">
            <a:avLst/>
          </a:prstGeom>
          <a:noFill/>
        </p:spPr>
        <p:txBody>
          <a:bodyPr wrap="none" lIns="91440" tIns="45720" rIns="91440" bIns="45720">
            <a:spAutoFit/>
          </a:bodyPr>
          <a:lstStyle/>
          <a:p>
            <a:pPr algn="ctr"/>
            <a:r>
              <a:rPr lang="en-US" sz="4000" b="1" cap="none" spc="0" dirty="0" smtClean="0">
                <a:ln w="0"/>
                <a:solidFill>
                  <a:sysClr val="windowText" lastClr="000000"/>
                </a:solidFill>
              </a:rPr>
              <a:t>Skills</a:t>
            </a:r>
            <a:endParaRPr lang="en-US" sz="4000" b="1" cap="none" spc="0" dirty="0">
              <a:ln w="0"/>
              <a:solidFill>
                <a:sysClr val="windowText" lastClr="000000"/>
              </a:solidFill>
            </a:endParaRPr>
          </a:p>
        </p:txBody>
      </p:sp>
      <p:sp>
        <p:nvSpPr>
          <p:cNvPr id="9" name="Rectangle 8"/>
          <p:cNvSpPr/>
          <p:nvPr/>
        </p:nvSpPr>
        <p:spPr>
          <a:xfrm rot="19986444">
            <a:off x="2000627" y="5068994"/>
            <a:ext cx="2548262" cy="707886"/>
          </a:xfrm>
          <a:prstGeom prst="rect">
            <a:avLst/>
          </a:prstGeom>
          <a:noFill/>
        </p:spPr>
        <p:txBody>
          <a:bodyPr wrap="none" lIns="91440" tIns="45720" rIns="91440" bIns="45720">
            <a:spAutoFit/>
          </a:bodyPr>
          <a:lstStyle/>
          <a:p>
            <a:pPr algn="ctr"/>
            <a:r>
              <a:rPr lang="en-US" sz="4000" b="1" dirty="0" smtClean="0">
                <a:ln w="0"/>
                <a:solidFill>
                  <a:sysClr val="windowText" lastClr="000000"/>
                </a:solidFill>
              </a:rPr>
              <a:t>Knowledge</a:t>
            </a:r>
            <a:endParaRPr lang="en-US" sz="4000" b="1" cap="none" spc="0" dirty="0">
              <a:ln w="0"/>
              <a:solidFill>
                <a:sysClr val="windowText" lastClr="000000"/>
              </a:solidFill>
            </a:endParaRPr>
          </a:p>
        </p:txBody>
      </p:sp>
      <p:pic>
        <p:nvPicPr>
          <p:cNvPr id="12" name="Picture 1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3611" y="4493870"/>
            <a:ext cx="968158" cy="968158"/>
          </a:xfrm>
          <a:prstGeom prst="rect">
            <a:avLst/>
          </a:prstGeom>
        </p:spPr>
      </p:pic>
      <p:sp>
        <p:nvSpPr>
          <p:cNvPr id="13" name="Rectangle 12"/>
          <p:cNvSpPr/>
          <p:nvPr/>
        </p:nvSpPr>
        <p:spPr>
          <a:xfrm>
            <a:off x="6510078" y="6454736"/>
            <a:ext cx="1523174" cy="461665"/>
          </a:xfrm>
          <a:prstGeom prst="rect">
            <a:avLst/>
          </a:prstGeom>
          <a:noFill/>
        </p:spPr>
        <p:txBody>
          <a:bodyPr wrap="none" lIns="91440" tIns="45720" rIns="91440" bIns="45720">
            <a:spAutoFit/>
          </a:bodyPr>
          <a:lstStyle/>
          <a:p>
            <a:pPr algn="ctr"/>
            <a:r>
              <a:rPr lang="en-US" sz="2400" cap="none" spc="0" dirty="0" smtClean="0">
                <a:ln w="0"/>
                <a:solidFill>
                  <a:sysClr val="windowText" lastClr="000000"/>
                </a:solidFill>
              </a:rPr>
              <a:t>2008-2009</a:t>
            </a:r>
            <a:endParaRPr lang="en-US" sz="2400" cap="none" spc="0" dirty="0">
              <a:ln w="0"/>
              <a:solidFill>
                <a:sysClr val="windowText" lastClr="000000"/>
              </a:solidFill>
            </a:endParaRPr>
          </a:p>
        </p:txBody>
      </p:sp>
    </p:spTree>
    <p:extLst>
      <p:ext uri="{BB962C8B-B14F-4D97-AF65-F5344CB8AC3E}">
        <p14:creationId xmlns:p14="http://schemas.microsoft.com/office/powerpoint/2010/main" val="1357831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611" y="1362514"/>
            <a:ext cx="8100811"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Each course has content competencies with 4 point course-specific rubrics</a:t>
            </a:r>
          </a:p>
          <a:p>
            <a:pPr marL="457200" indent="-457200">
              <a:buFont typeface="Wingdings" panose="05000000000000000000" pitchFamily="2" charset="2"/>
              <a:buChar char="Ø"/>
            </a:pPr>
            <a:r>
              <a:rPr lang="en-US" sz="2800" dirty="0" smtClean="0"/>
              <a:t>Students earn credit only after demonstrating mastery of every competency in the course</a:t>
            </a:r>
          </a:p>
          <a:p>
            <a:pPr marL="457200" indent="-457200">
              <a:buFont typeface="Wingdings" panose="05000000000000000000" pitchFamily="2" charset="2"/>
              <a:buChar char="Ø"/>
            </a:pPr>
            <a:r>
              <a:rPr lang="en-US" sz="2800" dirty="0" smtClean="0"/>
              <a:t>Every assessment connects to a competency rubric</a:t>
            </a:r>
          </a:p>
          <a:p>
            <a:pPr marL="457200" indent="-457200">
              <a:buFont typeface="Wingdings" panose="05000000000000000000" pitchFamily="2" charset="2"/>
              <a:buChar char="Ø"/>
            </a:pPr>
            <a:r>
              <a:rPr lang="en-US" sz="2800" dirty="0" err="1" smtClean="0"/>
              <a:t>Avg</a:t>
            </a:r>
            <a:r>
              <a:rPr lang="en-US" sz="2800" dirty="0" smtClean="0"/>
              <a:t> competency marks </a:t>
            </a:r>
            <a:r>
              <a:rPr lang="en-US" sz="2800" dirty="0" smtClean="0">
                <a:sym typeface="Wingdings" panose="05000000000000000000" pitchFamily="2" charset="2"/>
              </a:rPr>
              <a:t> Transcript Letter Grade</a:t>
            </a:r>
            <a:endParaRPr lang="en-US" sz="2800" dirty="0"/>
          </a:p>
        </p:txBody>
      </p:sp>
      <p:sp>
        <p:nvSpPr>
          <p:cNvPr id="2" name="Title 1"/>
          <p:cNvSpPr>
            <a:spLocks noGrp="1"/>
          </p:cNvSpPr>
          <p:nvPr>
            <p:ph type="title"/>
          </p:nvPr>
        </p:nvSpPr>
        <p:spPr/>
        <p:txBody>
          <a:bodyPr/>
          <a:lstStyle/>
          <a:p>
            <a:r>
              <a:rPr lang="en-US" dirty="0" smtClean="0"/>
              <a:t>Competency-Based</a:t>
            </a:r>
            <a:endParaRPr lang="en-US" dirty="0"/>
          </a:p>
        </p:txBody>
      </p:sp>
      <p:sp>
        <p:nvSpPr>
          <p:cNvPr id="4" name="TextBox 3"/>
          <p:cNvSpPr txBox="1"/>
          <p:nvPr/>
        </p:nvSpPr>
        <p:spPr>
          <a:xfrm>
            <a:off x="785611" y="4404918"/>
            <a:ext cx="8358389" cy="2677656"/>
          </a:xfrm>
          <a:prstGeom prst="rect">
            <a:avLst/>
          </a:prstGeom>
          <a:noFill/>
        </p:spPr>
        <p:txBody>
          <a:bodyPr wrap="square" rtlCol="0">
            <a:spAutoFit/>
          </a:bodyPr>
          <a:lstStyle/>
          <a:p>
            <a:pPr marL="457200" indent="-457200">
              <a:buFont typeface="Wingdings" panose="05000000000000000000" pitchFamily="2" charset="2"/>
              <a:buChar char="Ø"/>
            </a:pPr>
            <a:r>
              <a:rPr lang="en-US" sz="2400" dirty="0" smtClean="0"/>
              <a:t>Five School-Wide 21</a:t>
            </a:r>
            <a:r>
              <a:rPr lang="en-US" sz="2400" baseline="30000" dirty="0" smtClean="0"/>
              <a:t>st</a:t>
            </a:r>
            <a:r>
              <a:rPr lang="en-US" sz="2400" dirty="0" smtClean="0"/>
              <a:t> Century Learning Expectations</a:t>
            </a:r>
          </a:p>
          <a:p>
            <a:pPr marL="457200" indent="-457200">
              <a:buFont typeface="Wingdings" panose="05000000000000000000" pitchFamily="2" charset="2"/>
              <a:buChar char="Ø"/>
            </a:pPr>
            <a:r>
              <a:rPr lang="en-US" sz="2400" dirty="0" smtClean="0"/>
              <a:t>Single 6 point rubric for each 21st Cent. LE used by all teachers, courses, grades, providing FORMATIVE assessment</a:t>
            </a:r>
          </a:p>
          <a:p>
            <a:pPr marL="457200" indent="-457200">
              <a:buFont typeface="Wingdings" panose="05000000000000000000" pitchFamily="2" charset="2"/>
              <a:buChar char="Ø"/>
            </a:pPr>
            <a:r>
              <a:rPr lang="en-US" sz="2400" dirty="0" smtClean="0"/>
              <a:t>Annual summative assessment of 21</a:t>
            </a:r>
            <a:r>
              <a:rPr lang="en-US" sz="2400" baseline="30000" dirty="0" smtClean="0"/>
              <a:t>st</a:t>
            </a:r>
            <a:r>
              <a:rPr lang="en-US" sz="2400" dirty="0" smtClean="0"/>
              <a:t> Cent LE for each student happens at Exhibition in June</a:t>
            </a:r>
          </a:p>
          <a:p>
            <a:pPr marL="457200" indent="-457200">
              <a:buFont typeface="Wingdings" panose="05000000000000000000" pitchFamily="2" charset="2"/>
              <a:buChar char="Ø"/>
            </a:pPr>
            <a:r>
              <a:rPr lang="en-US" sz="2400" dirty="0" smtClean="0"/>
              <a:t>21</a:t>
            </a:r>
            <a:r>
              <a:rPr lang="en-US" sz="2400" baseline="30000" dirty="0" smtClean="0"/>
              <a:t>st</a:t>
            </a:r>
            <a:r>
              <a:rPr lang="en-US" sz="2400" dirty="0" smtClean="0"/>
              <a:t> </a:t>
            </a:r>
            <a:r>
              <a:rPr lang="en-US" sz="2400" dirty="0"/>
              <a:t>Cent LE are NOT calculated into course marks</a:t>
            </a:r>
          </a:p>
          <a:p>
            <a:pPr marL="457200" indent="-457200">
              <a:buFont typeface="Wingdings" panose="05000000000000000000" pitchFamily="2" charset="2"/>
              <a:buChar char="Ø"/>
            </a:pPr>
            <a:endParaRPr lang="en-US" sz="2400" dirty="0" smtClean="0"/>
          </a:p>
        </p:txBody>
      </p:sp>
      <p:sp>
        <p:nvSpPr>
          <p:cNvPr id="5" name="Rectangle 4"/>
          <p:cNvSpPr/>
          <p:nvPr/>
        </p:nvSpPr>
        <p:spPr>
          <a:xfrm rot="19835552">
            <a:off x="-110373" y="1066642"/>
            <a:ext cx="2189408" cy="623248"/>
          </a:xfrm>
          <a:prstGeom prst="rect">
            <a:avLst/>
          </a:prstGeom>
          <a:noFill/>
        </p:spPr>
        <p:txBody>
          <a:bodyPr wrap="square" lIns="68580" tIns="34290" rIns="68580" bIns="34290">
            <a:spAutoFit/>
          </a:bodyPr>
          <a:lstStyle/>
          <a:p>
            <a:r>
              <a:rPr lang="en-US" sz="3600" dirty="0" smtClean="0">
                <a:ln w="0"/>
                <a:solidFill>
                  <a:schemeClr val="accent5">
                    <a:lumMod val="60000"/>
                    <a:lumOff val="40000"/>
                  </a:schemeClr>
                </a:solidFill>
              </a:rPr>
              <a:t>Currently…</a:t>
            </a:r>
            <a:endParaRPr lang="en-US" sz="3600" dirty="0">
              <a:ln w="0"/>
              <a:solidFill>
                <a:schemeClr val="accent5">
                  <a:lumMod val="60000"/>
                  <a:lumOff val="40000"/>
                </a:schemeClr>
              </a:solidFill>
            </a:endParaRPr>
          </a:p>
        </p:txBody>
      </p:sp>
      <p:sp>
        <p:nvSpPr>
          <p:cNvPr id="6" name="Rectangle 5"/>
          <p:cNvSpPr/>
          <p:nvPr/>
        </p:nvSpPr>
        <p:spPr>
          <a:xfrm rot="19971475">
            <a:off x="21611" y="4001962"/>
            <a:ext cx="2189408" cy="623248"/>
          </a:xfrm>
          <a:prstGeom prst="rect">
            <a:avLst/>
          </a:prstGeom>
          <a:noFill/>
        </p:spPr>
        <p:txBody>
          <a:bodyPr wrap="square" lIns="68580" tIns="34290" rIns="68580" bIns="34290">
            <a:spAutoFit/>
          </a:bodyPr>
          <a:lstStyle/>
          <a:p>
            <a:r>
              <a:rPr lang="en-US" sz="3600" dirty="0" smtClean="0">
                <a:ln w="0"/>
                <a:solidFill>
                  <a:schemeClr val="accent5">
                    <a:lumMod val="60000"/>
                    <a:lumOff val="40000"/>
                  </a:schemeClr>
                </a:solidFill>
              </a:rPr>
              <a:t>Intended…</a:t>
            </a:r>
            <a:endParaRPr lang="en-US" sz="3600" dirty="0">
              <a:ln w="0"/>
              <a:solidFill>
                <a:schemeClr val="accent5">
                  <a:lumMod val="60000"/>
                  <a:lumOff val="40000"/>
                </a:schemeClr>
              </a:solidFill>
            </a:endParaRPr>
          </a:p>
        </p:txBody>
      </p:sp>
      <p:sp>
        <p:nvSpPr>
          <p:cNvPr id="7" name="Rectangle 6"/>
          <p:cNvSpPr/>
          <p:nvPr/>
        </p:nvSpPr>
        <p:spPr>
          <a:xfrm rot="1950738">
            <a:off x="7478719" y="5892483"/>
            <a:ext cx="815961" cy="900246"/>
          </a:xfrm>
          <a:prstGeom prst="rect">
            <a:avLst/>
          </a:prstGeom>
          <a:noFill/>
        </p:spPr>
        <p:txBody>
          <a:bodyPr wrap="square" lIns="68580" tIns="34290" rIns="68580" bIns="34290">
            <a:spAutoFit/>
          </a:bodyPr>
          <a:lstStyle/>
          <a:p>
            <a:r>
              <a:rPr lang="en-US" sz="5400" dirty="0" smtClean="0">
                <a:ln w="0"/>
                <a:solidFill>
                  <a:schemeClr val="accent5">
                    <a:lumMod val="60000"/>
                    <a:lumOff val="40000"/>
                  </a:schemeClr>
                </a:solidFill>
              </a:rPr>
              <a:t>??</a:t>
            </a:r>
            <a:endParaRPr lang="en-US" sz="5400" dirty="0">
              <a:ln w="0"/>
              <a:solidFill>
                <a:schemeClr val="accent5">
                  <a:lumMod val="60000"/>
                  <a:lumOff val="40000"/>
                </a:schemeClr>
              </a:solidFill>
            </a:endParaRPr>
          </a:p>
        </p:txBody>
      </p:sp>
    </p:spTree>
    <p:extLst>
      <p:ext uri="{BB962C8B-B14F-4D97-AF65-F5344CB8AC3E}">
        <p14:creationId xmlns:p14="http://schemas.microsoft.com/office/powerpoint/2010/main" val="2151858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18838" t="20306" r="41080" b="25896"/>
          <a:stretch/>
        </p:blipFill>
        <p:spPr>
          <a:xfrm>
            <a:off x="6709629" y="3965259"/>
            <a:ext cx="2435649" cy="2451856"/>
          </a:xfrm>
          <a:prstGeom prst="rect">
            <a:avLst/>
          </a:prstGeom>
        </p:spPr>
      </p:pic>
      <p:pic>
        <p:nvPicPr>
          <p:cNvPr id="3" name="Picture 2"/>
          <p:cNvPicPr>
            <a:picLocks noChangeAspect="1"/>
          </p:cNvPicPr>
          <p:nvPr/>
        </p:nvPicPr>
        <p:blipFill>
          <a:blip r:embed="rId4"/>
          <a:stretch>
            <a:fillRect/>
          </a:stretch>
        </p:blipFill>
        <p:spPr>
          <a:xfrm>
            <a:off x="5473179" y="4022429"/>
            <a:ext cx="1414395" cy="1914310"/>
          </a:xfrm>
          <a:prstGeom prst="rect">
            <a:avLst/>
          </a:prstGeom>
        </p:spPr>
      </p:pic>
      <p:pic>
        <p:nvPicPr>
          <p:cNvPr id="16" name="Picture 15"/>
          <p:cNvPicPr>
            <a:picLocks noChangeAspect="1"/>
          </p:cNvPicPr>
          <p:nvPr/>
        </p:nvPicPr>
        <p:blipFill>
          <a:blip r:embed="rId5"/>
          <a:stretch>
            <a:fillRect/>
          </a:stretch>
        </p:blipFill>
        <p:spPr>
          <a:xfrm rot="19536159">
            <a:off x="220232" y="2141485"/>
            <a:ext cx="2650466" cy="1776731"/>
          </a:xfrm>
          <a:prstGeom prst="rect">
            <a:avLst/>
          </a:prstGeom>
        </p:spPr>
      </p:pic>
      <p:cxnSp>
        <p:nvCxnSpPr>
          <p:cNvPr id="7" name="Straight Arrow Connector 6"/>
          <p:cNvCxnSpPr/>
          <p:nvPr/>
        </p:nvCxnSpPr>
        <p:spPr>
          <a:xfrm flipV="1">
            <a:off x="528034" y="605307"/>
            <a:ext cx="7972022" cy="5692462"/>
          </a:xfrm>
          <a:prstGeom prst="straightConnector1">
            <a:avLst/>
          </a:prstGeom>
          <a:ln w="76200">
            <a:solidFill>
              <a:schemeClr val="accent1">
                <a:alpha val="6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Paradigm Shift…</a:t>
            </a:r>
            <a:endParaRPr lang="en-US" dirty="0"/>
          </a:p>
        </p:txBody>
      </p:sp>
      <p:sp>
        <p:nvSpPr>
          <p:cNvPr id="5" name="Rectangle 4"/>
          <p:cNvSpPr/>
          <p:nvPr/>
        </p:nvSpPr>
        <p:spPr>
          <a:xfrm>
            <a:off x="6387570" y="1011300"/>
            <a:ext cx="2189408" cy="623248"/>
          </a:xfrm>
          <a:prstGeom prst="rect">
            <a:avLst/>
          </a:prstGeom>
          <a:noFill/>
        </p:spPr>
        <p:txBody>
          <a:bodyPr wrap="square" lIns="68580" tIns="34290" rIns="68580" bIns="34290">
            <a:spAutoFit/>
          </a:bodyPr>
          <a:lstStyle/>
          <a:p>
            <a:r>
              <a:rPr lang="en-US" sz="3600" dirty="0" smtClean="0">
                <a:ln w="0"/>
              </a:rPr>
              <a:t>2014-2015</a:t>
            </a:r>
            <a:endParaRPr lang="en-US" sz="3600" dirty="0">
              <a:ln w="0"/>
            </a:endParaRPr>
          </a:p>
        </p:txBody>
      </p:sp>
      <p:sp>
        <p:nvSpPr>
          <p:cNvPr id="8" name="Rectangle 7"/>
          <p:cNvSpPr/>
          <p:nvPr/>
        </p:nvSpPr>
        <p:spPr>
          <a:xfrm>
            <a:off x="3940408" y="2812648"/>
            <a:ext cx="2189408" cy="623248"/>
          </a:xfrm>
          <a:prstGeom prst="rect">
            <a:avLst/>
          </a:prstGeom>
          <a:noFill/>
        </p:spPr>
        <p:txBody>
          <a:bodyPr wrap="square" lIns="68580" tIns="34290" rIns="68580" bIns="34290">
            <a:spAutoFit/>
          </a:bodyPr>
          <a:lstStyle/>
          <a:p>
            <a:r>
              <a:rPr lang="en-US" sz="3600" dirty="0" smtClean="0">
                <a:ln w="0"/>
              </a:rPr>
              <a:t>2013-2014</a:t>
            </a:r>
            <a:endParaRPr lang="en-US" sz="3600" dirty="0">
              <a:ln w="0"/>
            </a:endParaRPr>
          </a:p>
        </p:txBody>
      </p:sp>
      <p:sp>
        <p:nvSpPr>
          <p:cNvPr id="9" name="Rectangle 8"/>
          <p:cNvSpPr/>
          <p:nvPr/>
        </p:nvSpPr>
        <p:spPr>
          <a:xfrm>
            <a:off x="1995820" y="4119047"/>
            <a:ext cx="2189408" cy="561692"/>
          </a:xfrm>
          <a:prstGeom prst="rect">
            <a:avLst/>
          </a:prstGeom>
          <a:noFill/>
        </p:spPr>
        <p:txBody>
          <a:bodyPr wrap="square" lIns="68580" tIns="34290" rIns="68580" bIns="34290">
            <a:spAutoFit/>
          </a:bodyPr>
          <a:lstStyle/>
          <a:p>
            <a:r>
              <a:rPr lang="en-US" sz="3200" dirty="0" smtClean="0">
                <a:ln w="0"/>
              </a:rPr>
              <a:t>2012-2013</a:t>
            </a:r>
            <a:endParaRPr lang="en-US" sz="3200" dirty="0">
              <a:ln w="0"/>
            </a:endParaRPr>
          </a:p>
        </p:txBody>
      </p:sp>
      <p:sp>
        <p:nvSpPr>
          <p:cNvPr id="10" name="Rectangle 9"/>
          <p:cNvSpPr/>
          <p:nvPr/>
        </p:nvSpPr>
        <p:spPr>
          <a:xfrm>
            <a:off x="1101129" y="5110773"/>
            <a:ext cx="2189408" cy="500137"/>
          </a:xfrm>
          <a:prstGeom prst="rect">
            <a:avLst/>
          </a:prstGeom>
          <a:noFill/>
        </p:spPr>
        <p:txBody>
          <a:bodyPr wrap="square" lIns="68580" tIns="34290" rIns="68580" bIns="34290">
            <a:spAutoFit/>
          </a:bodyPr>
          <a:lstStyle/>
          <a:p>
            <a:r>
              <a:rPr lang="en-US" sz="2800" dirty="0" smtClean="0">
                <a:ln w="0"/>
              </a:rPr>
              <a:t>2011-2012</a:t>
            </a:r>
            <a:endParaRPr lang="en-US" sz="2800" dirty="0">
              <a:ln w="0"/>
            </a:endParaRPr>
          </a:p>
        </p:txBody>
      </p:sp>
      <p:sp>
        <p:nvSpPr>
          <p:cNvPr id="11" name="Rectangle 10"/>
          <p:cNvSpPr/>
          <p:nvPr/>
        </p:nvSpPr>
        <p:spPr>
          <a:xfrm>
            <a:off x="1562877" y="5467636"/>
            <a:ext cx="4365151" cy="715581"/>
          </a:xfrm>
          <a:prstGeom prst="rect">
            <a:avLst/>
          </a:prstGeom>
          <a:noFill/>
        </p:spPr>
        <p:txBody>
          <a:bodyPr wrap="square" lIns="68580" tIns="34290" rIns="68580" bIns="34290">
            <a:spAutoFit/>
          </a:bodyPr>
          <a:lstStyle/>
          <a:p>
            <a:r>
              <a:rPr lang="en-US" sz="1400" i="1" dirty="0" smtClean="0">
                <a:ln w="0"/>
              </a:rPr>
              <a:t>More consultants and team vetting…  Spring Semester “pilot” by some teachers…  how does this work in the classroom?</a:t>
            </a:r>
            <a:endParaRPr lang="en-US" sz="1400" i="1" dirty="0">
              <a:ln w="0"/>
            </a:endParaRPr>
          </a:p>
        </p:txBody>
      </p:sp>
      <p:sp>
        <p:nvSpPr>
          <p:cNvPr id="12" name="Rectangle 11"/>
          <p:cNvSpPr/>
          <p:nvPr/>
        </p:nvSpPr>
        <p:spPr>
          <a:xfrm>
            <a:off x="2681521" y="4515823"/>
            <a:ext cx="4227486" cy="623248"/>
          </a:xfrm>
          <a:prstGeom prst="rect">
            <a:avLst/>
          </a:prstGeom>
          <a:noFill/>
        </p:spPr>
        <p:txBody>
          <a:bodyPr wrap="square" lIns="68580" tIns="34290" rIns="68580" bIns="34290">
            <a:spAutoFit/>
          </a:bodyPr>
          <a:lstStyle/>
          <a:p>
            <a:r>
              <a:rPr lang="en-US" i="1" dirty="0" smtClean="0">
                <a:ln w="0"/>
              </a:rPr>
              <a:t>I earned xx%…</a:t>
            </a:r>
          </a:p>
          <a:p>
            <a:r>
              <a:rPr lang="en-US" i="1" dirty="0" smtClean="0">
                <a:ln w="0"/>
              </a:rPr>
              <a:t>What competency grade is that?</a:t>
            </a:r>
            <a:endParaRPr lang="en-US" i="1" dirty="0">
              <a:ln w="0"/>
            </a:endParaRPr>
          </a:p>
        </p:txBody>
      </p:sp>
      <p:sp>
        <p:nvSpPr>
          <p:cNvPr id="13" name="Rectangle 12"/>
          <p:cNvSpPr/>
          <p:nvPr/>
        </p:nvSpPr>
        <p:spPr>
          <a:xfrm>
            <a:off x="4758391" y="3298114"/>
            <a:ext cx="3928056" cy="992579"/>
          </a:xfrm>
          <a:prstGeom prst="rect">
            <a:avLst/>
          </a:prstGeom>
          <a:noFill/>
        </p:spPr>
        <p:txBody>
          <a:bodyPr wrap="square" lIns="68580" tIns="34290" rIns="68580" bIns="34290">
            <a:spAutoFit/>
          </a:bodyPr>
          <a:lstStyle/>
          <a:p>
            <a:r>
              <a:rPr lang="en-US" sz="2000" i="1" dirty="0" smtClean="0">
                <a:ln w="0"/>
              </a:rPr>
              <a:t>My overall competency average is xx right now, so I’m “passing” the course…</a:t>
            </a:r>
            <a:endParaRPr lang="en-US" sz="2000" i="1" dirty="0">
              <a:ln w="0"/>
            </a:endParaRPr>
          </a:p>
        </p:txBody>
      </p:sp>
      <p:sp>
        <p:nvSpPr>
          <p:cNvPr id="14" name="Rectangle 13"/>
          <p:cNvSpPr/>
          <p:nvPr/>
        </p:nvSpPr>
        <p:spPr>
          <a:xfrm>
            <a:off x="2159992" y="2605131"/>
            <a:ext cx="2742849" cy="992579"/>
          </a:xfrm>
          <a:prstGeom prst="rect">
            <a:avLst/>
          </a:prstGeom>
          <a:noFill/>
        </p:spPr>
        <p:txBody>
          <a:bodyPr wrap="square" lIns="68580" tIns="34290" rIns="68580" bIns="34290">
            <a:spAutoFit/>
          </a:bodyPr>
          <a:lstStyle/>
          <a:p>
            <a:r>
              <a:rPr lang="en-US" sz="2000" i="1" dirty="0" smtClean="0">
                <a:ln w="0"/>
              </a:rPr>
              <a:t>On this assessment, I earned xx on the competency rubric</a:t>
            </a:r>
            <a:endParaRPr lang="en-US" sz="2000" i="1" dirty="0">
              <a:ln w="0"/>
            </a:endParaRPr>
          </a:p>
        </p:txBody>
      </p:sp>
      <p:sp>
        <p:nvSpPr>
          <p:cNvPr id="19" name="Rectangle 18"/>
          <p:cNvSpPr/>
          <p:nvPr/>
        </p:nvSpPr>
        <p:spPr>
          <a:xfrm>
            <a:off x="6991079" y="1612367"/>
            <a:ext cx="2169608" cy="684803"/>
          </a:xfrm>
          <a:prstGeom prst="rect">
            <a:avLst/>
          </a:prstGeom>
          <a:noFill/>
        </p:spPr>
        <p:txBody>
          <a:bodyPr wrap="square" lIns="68580" tIns="34290" rIns="68580" bIns="34290">
            <a:spAutoFit/>
          </a:bodyPr>
          <a:lstStyle/>
          <a:p>
            <a:r>
              <a:rPr lang="en-US" sz="2000" i="1" dirty="0" smtClean="0">
                <a:ln w="0"/>
              </a:rPr>
              <a:t>How am I doing on EACH competency…</a:t>
            </a:r>
          </a:p>
        </p:txBody>
      </p:sp>
      <p:sp>
        <p:nvSpPr>
          <p:cNvPr id="21" name="Rectangle 20"/>
          <p:cNvSpPr/>
          <p:nvPr/>
        </p:nvSpPr>
        <p:spPr>
          <a:xfrm>
            <a:off x="341643" y="5825427"/>
            <a:ext cx="2189408" cy="377026"/>
          </a:xfrm>
          <a:prstGeom prst="rect">
            <a:avLst/>
          </a:prstGeom>
          <a:noFill/>
        </p:spPr>
        <p:txBody>
          <a:bodyPr wrap="square" lIns="68580" tIns="34290" rIns="68580" bIns="34290">
            <a:spAutoFit/>
          </a:bodyPr>
          <a:lstStyle/>
          <a:p>
            <a:r>
              <a:rPr lang="en-US" sz="2000" dirty="0" smtClean="0">
                <a:ln w="0"/>
              </a:rPr>
              <a:t>2010-2011</a:t>
            </a:r>
            <a:endParaRPr lang="en-US" sz="2000" dirty="0">
              <a:ln w="0"/>
            </a:endParaRPr>
          </a:p>
        </p:txBody>
      </p:sp>
      <p:sp>
        <p:nvSpPr>
          <p:cNvPr id="22" name="Rectangle 21"/>
          <p:cNvSpPr/>
          <p:nvPr/>
        </p:nvSpPr>
        <p:spPr>
          <a:xfrm>
            <a:off x="709297" y="6123317"/>
            <a:ext cx="4230357" cy="438582"/>
          </a:xfrm>
          <a:prstGeom prst="rect">
            <a:avLst/>
          </a:prstGeom>
          <a:noFill/>
        </p:spPr>
        <p:txBody>
          <a:bodyPr wrap="square" lIns="68580" tIns="34290" rIns="68580" bIns="34290">
            <a:spAutoFit/>
          </a:bodyPr>
          <a:lstStyle/>
          <a:p>
            <a:r>
              <a:rPr lang="en-US" sz="1200" i="1" dirty="0" smtClean="0">
                <a:ln w="0"/>
              </a:rPr>
              <a:t>Consultants, visits to other schools, teacher team work to develop and vet competencies</a:t>
            </a:r>
            <a:endParaRPr lang="en-US" sz="1200" i="1" dirty="0">
              <a:ln w="0"/>
            </a:endParaRPr>
          </a:p>
        </p:txBody>
      </p:sp>
      <p:sp>
        <p:nvSpPr>
          <p:cNvPr id="23" name="Rectangle 22"/>
          <p:cNvSpPr/>
          <p:nvPr/>
        </p:nvSpPr>
        <p:spPr>
          <a:xfrm>
            <a:off x="0" y="876124"/>
            <a:ext cx="3656591" cy="623248"/>
          </a:xfrm>
          <a:prstGeom prst="rect">
            <a:avLst/>
          </a:prstGeom>
          <a:noFill/>
        </p:spPr>
        <p:txBody>
          <a:bodyPr wrap="square" lIns="68580" tIns="34290" rIns="68580" bIns="34290">
            <a:spAutoFit/>
          </a:bodyPr>
          <a:lstStyle/>
          <a:p>
            <a:r>
              <a:rPr lang="en-US" sz="3600" dirty="0" smtClean="0">
                <a:ln w="0"/>
              </a:rPr>
              <a:t>% </a:t>
            </a:r>
            <a:r>
              <a:rPr lang="en-US" sz="3600" dirty="0" smtClean="0">
                <a:ln w="0"/>
                <a:sym typeface="Wingdings" panose="05000000000000000000" pitchFamily="2" charset="2"/>
              </a:rPr>
              <a:t> Competency</a:t>
            </a:r>
            <a:endParaRPr lang="en-US" sz="3600" dirty="0">
              <a:ln w="0"/>
            </a:endParaRPr>
          </a:p>
        </p:txBody>
      </p:sp>
      <p:sp>
        <p:nvSpPr>
          <p:cNvPr id="25" name="Rectangle 24"/>
          <p:cNvSpPr/>
          <p:nvPr/>
        </p:nvSpPr>
        <p:spPr>
          <a:xfrm>
            <a:off x="812052" y="4500394"/>
            <a:ext cx="1501651" cy="346249"/>
          </a:xfrm>
          <a:prstGeom prst="rect">
            <a:avLst/>
          </a:prstGeom>
          <a:noFill/>
        </p:spPr>
        <p:txBody>
          <a:bodyPr wrap="square" lIns="68580" tIns="34290" rIns="68580" bIns="34290">
            <a:spAutoFit/>
          </a:bodyPr>
          <a:lstStyle/>
          <a:p>
            <a:r>
              <a:rPr lang="en-US" i="1" dirty="0" smtClean="0">
                <a:ln w="0"/>
              </a:rPr>
              <a:t>Rolling Grades</a:t>
            </a:r>
            <a:endParaRPr lang="en-US" i="1" dirty="0">
              <a:ln w="0"/>
            </a:endParaRPr>
          </a:p>
        </p:txBody>
      </p:sp>
      <p:sp>
        <p:nvSpPr>
          <p:cNvPr id="26" name="Curved Down Arrow 25"/>
          <p:cNvSpPr/>
          <p:nvPr/>
        </p:nvSpPr>
        <p:spPr>
          <a:xfrm>
            <a:off x="5793548" y="5189667"/>
            <a:ext cx="350187" cy="166418"/>
          </a:xfrm>
          <a:prstGeom prst="curvedDownArrow">
            <a:avLst>
              <a:gd name="adj1" fmla="val 16300"/>
              <a:gd name="adj2" fmla="val 121270"/>
              <a:gd name="adj3" fmla="val 41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2706392" y="1431754"/>
            <a:ext cx="2144513" cy="1177245"/>
          </a:xfrm>
          <a:prstGeom prst="rect">
            <a:avLst/>
          </a:prstGeom>
          <a:noFill/>
        </p:spPr>
        <p:txBody>
          <a:bodyPr wrap="square" lIns="68580" tIns="34290" rIns="68580" bIns="34290">
            <a:spAutoFit/>
          </a:bodyPr>
          <a:lstStyle/>
          <a:p>
            <a:r>
              <a:rPr lang="en-US" i="1" dirty="0" smtClean="0">
                <a:ln w="0"/>
              </a:rPr>
              <a:t>Marks on competency rubrics, not assignment percentages</a:t>
            </a:r>
          </a:p>
        </p:txBody>
      </p:sp>
      <p:sp>
        <p:nvSpPr>
          <p:cNvPr id="28" name="Curved Down Arrow 27"/>
          <p:cNvSpPr/>
          <p:nvPr/>
        </p:nvSpPr>
        <p:spPr>
          <a:xfrm flipH="1" flipV="1">
            <a:off x="7442577" y="5082964"/>
            <a:ext cx="919800" cy="207694"/>
          </a:xfrm>
          <a:prstGeom prst="curvedDownArrow">
            <a:avLst>
              <a:gd name="adj1" fmla="val 16300"/>
              <a:gd name="adj2" fmla="val 121270"/>
              <a:gd name="adj3" fmla="val 41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6"/>
          <a:stretch>
            <a:fillRect/>
          </a:stretch>
        </p:blipFill>
        <p:spPr>
          <a:xfrm>
            <a:off x="4642159" y="323287"/>
            <a:ext cx="1835055" cy="1707028"/>
          </a:xfrm>
          <a:prstGeom prst="rect">
            <a:avLst/>
          </a:prstGeom>
        </p:spPr>
      </p:pic>
    </p:spTree>
    <p:extLst>
      <p:ext uri="{BB962C8B-B14F-4D97-AF65-F5344CB8AC3E}">
        <p14:creationId xmlns:p14="http://schemas.microsoft.com/office/powerpoint/2010/main" val="643764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Wording has Changed…</a:t>
            </a:r>
            <a:br>
              <a:rPr lang="en-US" dirty="0" smtClean="0"/>
            </a:br>
            <a:r>
              <a:rPr lang="en-US" dirty="0" smtClean="0"/>
              <a:t>Numbers Remain</a:t>
            </a:r>
            <a:endParaRPr lang="en-US" dirty="0"/>
          </a:p>
        </p:txBody>
      </p:sp>
      <p:sp>
        <p:nvSpPr>
          <p:cNvPr id="3" name="TextBox 2"/>
          <p:cNvSpPr txBox="1"/>
          <p:nvPr/>
        </p:nvSpPr>
        <p:spPr>
          <a:xfrm>
            <a:off x="1453828" y="1514988"/>
            <a:ext cx="3311604" cy="4401205"/>
          </a:xfrm>
          <a:prstGeom prst="rect">
            <a:avLst/>
          </a:prstGeom>
          <a:noFill/>
        </p:spPr>
        <p:txBody>
          <a:bodyPr wrap="square" rtlCol="0">
            <a:spAutoFit/>
          </a:bodyPr>
          <a:lstStyle/>
          <a:p>
            <a:r>
              <a:rPr lang="en-US" sz="2800" dirty="0" smtClean="0"/>
              <a:t>Proficient with Distinction</a:t>
            </a:r>
          </a:p>
          <a:p>
            <a:endParaRPr lang="en-US" sz="2800" dirty="0"/>
          </a:p>
          <a:p>
            <a:r>
              <a:rPr lang="en-US" sz="2800" dirty="0" smtClean="0"/>
              <a:t>Proficient</a:t>
            </a:r>
          </a:p>
          <a:p>
            <a:endParaRPr lang="en-US" sz="2800" dirty="0" smtClean="0"/>
          </a:p>
          <a:p>
            <a:r>
              <a:rPr lang="en-US" sz="2800" dirty="0" smtClean="0"/>
              <a:t>Partially Proficient</a:t>
            </a:r>
            <a:endParaRPr lang="en-US" sz="2800" dirty="0"/>
          </a:p>
          <a:p>
            <a:endParaRPr lang="en-US" sz="2800" dirty="0" smtClean="0"/>
          </a:p>
          <a:p>
            <a:endParaRPr lang="en-US" sz="2800" dirty="0" smtClean="0"/>
          </a:p>
          <a:p>
            <a:r>
              <a:rPr lang="en-US" sz="2800" dirty="0" smtClean="0"/>
              <a:t>Substantially Below Proficient</a:t>
            </a:r>
            <a:endParaRPr lang="en-US" sz="2800" dirty="0"/>
          </a:p>
        </p:txBody>
      </p:sp>
      <p:sp>
        <p:nvSpPr>
          <p:cNvPr id="4" name="TextBox 3"/>
          <p:cNvSpPr txBox="1"/>
          <p:nvPr/>
        </p:nvSpPr>
        <p:spPr>
          <a:xfrm>
            <a:off x="5334167" y="1514988"/>
            <a:ext cx="3311604" cy="4832092"/>
          </a:xfrm>
          <a:prstGeom prst="rect">
            <a:avLst/>
          </a:prstGeom>
          <a:noFill/>
        </p:spPr>
        <p:txBody>
          <a:bodyPr wrap="square" rtlCol="0">
            <a:spAutoFit/>
          </a:bodyPr>
          <a:lstStyle/>
          <a:p>
            <a:r>
              <a:rPr lang="en-US" sz="2800" dirty="0" smtClean="0"/>
              <a:t>Exceeding Expectations</a:t>
            </a:r>
          </a:p>
          <a:p>
            <a:endParaRPr lang="en-US" sz="2800" dirty="0" smtClean="0"/>
          </a:p>
          <a:p>
            <a:r>
              <a:rPr lang="en-US" sz="2800" dirty="0" smtClean="0"/>
              <a:t>Meeting Expectations</a:t>
            </a:r>
          </a:p>
          <a:p>
            <a:endParaRPr lang="en-US" sz="2800" dirty="0" smtClean="0"/>
          </a:p>
          <a:p>
            <a:r>
              <a:rPr lang="en-US" sz="2800" dirty="0" smtClean="0"/>
              <a:t>Approaching Expectations</a:t>
            </a:r>
          </a:p>
          <a:p>
            <a:endParaRPr lang="en-US" sz="2800" dirty="0" smtClean="0"/>
          </a:p>
          <a:p>
            <a:r>
              <a:rPr lang="en-US" sz="2800" dirty="0" smtClean="0"/>
              <a:t>Not Yet Meeting Expectations / Below Expectations</a:t>
            </a:r>
            <a:endParaRPr lang="en-US" sz="2800" dirty="0"/>
          </a:p>
        </p:txBody>
      </p:sp>
      <p:sp>
        <p:nvSpPr>
          <p:cNvPr id="5" name="TextBox 4"/>
          <p:cNvSpPr txBox="1"/>
          <p:nvPr/>
        </p:nvSpPr>
        <p:spPr>
          <a:xfrm>
            <a:off x="398751" y="1514988"/>
            <a:ext cx="486342" cy="3970318"/>
          </a:xfrm>
          <a:prstGeom prst="rect">
            <a:avLst/>
          </a:prstGeom>
          <a:noFill/>
        </p:spPr>
        <p:txBody>
          <a:bodyPr wrap="square" rtlCol="0">
            <a:spAutoFit/>
          </a:bodyPr>
          <a:lstStyle/>
          <a:p>
            <a:r>
              <a:rPr lang="en-US" sz="2800" dirty="0" smtClean="0"/>
              <a:t>4</a:t>
            </a:r>
          </a:p>
          <a:p>
            <a:endParaRPr lang="en-US" sz="2800" dirty="0" smtClean="0"/>
          </a:p>
          <a:p>
            <a:endParaRPr lang="en-US" sz="2800" dirty="0"/>
          </a:p>
          <a:p>
            <a:r>
              <a:rPr lang="en-US" sz="2800" dirty="0" smtClean="0"/>
              <a:t>3</a:t>
            </a:r>
          </a:p>
          <a:p>
            <a:endParaRPr lang="en-US" sz="2800" dirty="0"/>
          </a:p>
          <a:p>
            <a:r>
              <a:rPr lang="en-US" sz="2800" dirty="0" smtClean="0"/>
              <a:t>2</a:t>
            </a:r>
          </a:p>
          <a:p>
            <a:endParaRPr lang="en-US" sz="2800" dirty="0" smtClean="0"/>
          </a:p>
          <a:p>
            <a:endParaRPr lang="en-US" sz="2800" dirty="0"/>
          </a:p>
          <a:p>
            <a:r>
              <a:rPr lang="en-US" sz="2800" dirty="0" smtClean="0"/>
              <a:t>1</a:t>
            </a:r>
            <a:endParaRPr lang="en-US" sz="2800" dirty="0"/>
          </a:p>
        </p:txBody>
      </p:sp>
      <p:sp>
        <p:nvSpPr>
          <p:cNvPr id="6" name="TextBox 5"/>
          <p:cNvSpPr txBox="1"/>
          <p:nvPr/>
        </p:nvSpPr>
        <p:spPr>
          <a:xfrm>
            <a:off x="1672366" y="3330869"/>
            <a:ext cx="6450457" cy="400110"/>
          </a:xfrm>
          <a:prstGeom prst="rect">
            <a:avLst/>
          </a:prstGeom>
          <a:noFill/>
        </p:spPr>
        <p:txBody>
          <a:bodyPr wrap="square" rtlCol="0">
            <a:spAutoFit/>
          </a:bodyPr>
          <a:lstStyle/>
          <a:p>
            <a:r>
              <a:rPr lang="en-US" sz="2000" dirty="0" smtClean="0"/>
              <a:t>2.5 = “Demonstrating Mastery”   or   “Passing”</a:t>
            </a:r>
            <a:endParaRPr lang="en-US" sz="2000" dirty="0"/>
          </a:p>
        </p:txBody>
      </p:sp>
      <p:sp>
        <p:nvSpPr>
          <p:cNvPr id="7" name="TextBox 6"/>
          <p:cNvSpPr txBox="1"/>
          <p:nvPr/>
        </p:nvSpPr>
        <p:spPr>
          <a:xfrm>
            <a:off x="1914518" y="6147025"/>
            <a:ext cx="2850914" cy="400110"/>
          </a:xfrm>
          <a:prstGeom prst="rect">
            <a:avLst/>
          </a:prstGeom>
          <a:noFill/>
        </p:spPr>
        <p:txBody>
          <a:bodyPr wrap="square" rtlCol="0">
            <a:spAutoFit/>
          </a:bodyPr>
          <a:lstStyle/>
          <a:p>
            <a:r>
              <a:rPr lang="en-US" sz="2000" dirty="0" smtClean="0"/>
              <a:t>0  = NE = “No Evidence”</a:t>
            </a:r>
            <a:endParaRPr lang="en-US" sz="2000" dirty="0"/>
          </a:p>
        </p:txBody>
      </p:sp>
    </p:spTree>
    <p:extLst>
      <p:ext uri="{BB962C8B-B14F-4D97-AF65-F5344CB8AC3E}">
        <p14:creationId xmlns:p14="http://schemas.microsoft.com/office/powerpoint/2010/main" val="233199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normAutofit/>
          </a:bodyPr>
          <a:lstStyle/>
          <a:p>
            <a:r>
              <a:rPr lang="en-US" b="1" dirty="0" smtClean="0"/>
              <a:t>Content Competencies</a:t>
            </a:r>
            <a:endParaRPr lang="en-US" b="1" dirty="0"/>
          </a:p>
        </p:txBody>
      </p:sp>
      <p:pic>
        <p:nvPicPr>
          <p:cNvPr id="5" name="Picture 4"/>
          <p:cNvPicPr>
            <a:picLocks noChangeAspect="1"/>
          </p:cNvPicPr>
          <p:nvPr/>
        </p:nvPicPr>
        <p:blipFill>
          <a:blip r:embed="rId3"/>
          <a:stretch>
            <a:fillRect/>
          </a:stretch>
        </p:blipFill>
        <p:spPr>
          <a:xfrm rot="19928952">
            <a:off x="231684" y="4147926"/>
            <a:ext cx="2650466" cy="1776731"/>
          </a:xfrm>
          <a:prstGeom prst="rect">
            <a:avLst/>
          </a:prstGeom>
        </p:spPr>
      </p:pic>
      <p:pic>
        <p:nvPicPr>
          <p:cNvPr id="4" name="Picture 3"/>
          <p:cNvPicPr>
            <a:picLocks noChangeAspect="1"/>
          </p:cNvPicPr>
          <p:nvPr/>
        </p:nvPicPr>
        <p:blipFill rotWithShape="1">
          <a:blip r:embed="rId4"/>
          <a:srcRect b="10692"/>
          <a:stretch/>
        </p:blipFill>
        <p:spPr>
          <a:xfrm>
            <a:off x="2190899" y="2862099"/>
            <a:ext cx="3893458" cy="3964892"/>
          </a:xfrm>
          <a:prstGeom prst="rect">
            <a:avLst/>
          </a:prstGeom>
          <a:ln w="25400" cmpd="sng">
            <a:solidFill>
              <a:schemeClr val="accent1"/>
            </a:solidFill>
          </a:ln>
        </p:spPr>
      </p:pic>
      <p:pic>
        <p:nvPicPr>
          <p:cNvPr id="3" name="Picture 2"/>
          <p:cNvPicPr>
            <a:picLocks noChangeAspect="1"/>
          </p:cNvPicPr>
          <p:nvPr/>
        </p:nvPicPr>
        <p:blipFill>
          <a:blip r:embed="rId5"/>
          <a:stretch>
            <a:fillRect/>
          </a:stretch>
        </p:blipFill>
        <p:spPr>
          <a:xfrm rot="601281">
            <a:off x="5565289" y="5394280"/>
            <a:ext cx="2087791" cy="1363339"/>
          </a:xfrm>
          <a:prstGeom prst="rect">
            <a:avLst/>
          </a:prstGeom>
        </p:spPr>
      </p:pic>
      <p:sp>
        <p:nvSpPr>
          <p:cNvPr id="6" name="Rectangle 5"/>
          <p:cNvSpPr/>
          <p:nvPr/>
        </p:nvSpPr>
        <p:spPr>
          <a:xfrm>
            <a:off x="0" y="1233355"/>
            <a:ext cx="7148945" cy="623248"/>
          </a:xfrm>
          <a:prstGeom prst="rect">
            <a:avLst/>
          </a:prstGeom>
          <a:noFill/>
        </p:spPr>
        <p:txBody>
          <a:bodyPr wrap="square" lIns="68580" tIns="34290" rIns="68580" bIns="34290">
            <a:spAutoFit/>
          </a:bodyPr>
          <a:lstStyle/>
          <a:p>
            <a:r>
              <a:rPr lang="en-US" sz="3600" dirty="0">
                <a:ln w="0"/>
              </a:rPr>
              <a:t>Full Year Course: ~6-11 Competencies</a:t>
            </a:r>
          </a:p>
        </p:txBody>
      </p:sp>
      <p:sp>
        <p:nvSpPr>
          <p:cNvPr id="7" name="Rectangle 6"/>
          <p:cNvSpPr/>
          <p:nvPr/>
        </p:nvSpPr>
        <p:spPr>
          <a:xfrm>
            <a:off x="6084357" y="3536872"/>
            <a:ext cx="3059643" cy="1915909"/>
          </a:xfrm>
          <a:prstGeom prst="rect">
            <a:avLst/>
          </a:prstGeom>
          <a:noFill/>
        </p:spPr>
        <p:txBody>
          <a:bodyPr wrap="square" lIns="68580" tIns="34290" rIns="68580" bIns="34290">
            <a:spAutoFit/>
          </a:bodyPr>
          <a:lstStyle/>
          <a:p>
            <a:r>
              <a:rPr lang="en-US" sz="3200" dirty="0" smtClean="0">
                <a:ln w="0"/>
              </a:rPr>
              <a:t>“Open”: </a:t>
            </a:r>
            <a:r>
              <a:rPr lang="en-US" sz="3200" dirty="0">
                <a:ln w="0"/>
              </a:rPr>
              <a:t>All Year</a:t>
            </a:r>
          </a:p>
          <a:p>
            <a:r>
              <a:rPr lang="en-US" sz="2400" dirty="0">
                <a:ln w="0"/>
              </a:rPr>
              <a:t>(incremental rubrics)</a:t>
            </a:r>
          </a:p>
          <a:p>
            <a:endParaRPr lang="en-US" sz="3200" dirty="0">
              <a:ln w="0"/>
            </a:endParaRPr>
          </a:p>
          <a:p>
            <a:r>
              <a:rPr lang="en-US" sz="3200" dirty="0" smtClean="0">
                <a:ln w="0"/>
              </a:rPr>
              <a:t>“Closed”: Unit</a:t>
            </a:r>
            <a:endParaRPr lang="en-US" sz="3200" dirty="0">
              <a:ln w="0"/>
            </a:endParaRPr>
          </a:p>
        </p:txBody>
      </p:sp>
      <p:sp>
        <p:nvSpPr>
          <p:cNvPr id="9" name="Rectangle 8"/>
          <p:cNvSpPr/>
          <p:nvPr/>
        </p:nvSpPr>
        <p:spPr>
          <a:xfrm>
            <a:off x="106135" y="1782385"/>
            <a:ext cx="9124368" cy="561692"/>
          </a:xfrm>
          <a:prstGeom prst="rect">
            <a:avLst/>
          </a:prstGeom>
          <a:noFill/>
        </p:spPr>
        <p:txBody>
          <a:bodyPr wrap="square" lIns="68580" tIns="34290" rIns="68580" bIns="34290">
            <a:spAutoFit/>
          </a:bodyPr>
          <a:lstStyle/>
          <a:p>
            <a:r>
              <a:rPr lang="en-US" sz="3200" dirty="0" smtClean="0">
                <a:ln w="0"/>
              </a:rPr>
              <a:t>Connect </a:t>
            </a:r>
            <a:r>
              <a:rPr lang="en-US" sz="3200" dirty="0">
                <a:ln w="0"/>
              </a:rPr>
              <a:t>to </a:t>
            </a:r>
            <a:r>
              <a:rPr lang="en-US" sz="3200" dirty="0" smtClean="0">
                <a:ln w="0"/>
              </a:rPr>
              <a:t>Nat’l &amp; </a:t>
            </a:r>
            <a:r>
              <a:rPr lang="en-US" sz="3200" dirty="0">
                <a:ln w="0"/>
              </a:rPr>
              <a:t>State Content Standards</a:t>
            </a:r>
          </a:p>
        </p:txBody>
      </p:sp>
      <p:sp>
        <p:nvSpPr>
          <p:cNvPr id="10" name="Rectangle 9"/>
          <p:cNvSpPr/>
          <p:nvPr/>
        </p:nvSpPr>
        <p:spPr>
          <a:xfrm>
            <a:off x="106135" y="2237813"/>
            <a:ext cx="8974276" cy="561692"/>
          </a:xfrm>
          <a:prstGeom prst="rect">
            <a:avLst/>
          </a:prstGeom>
          <a:noFill/>
        </p:spPr>
        <p:txBody>
          <a:bodyPr wrap="square" lIns="68580" tIns="34290" rIns="68580" bIns="34290">
            <a:spAutoFit/>
          </a:bodyPr>
          <a:lstStyle/>
          <a:p>
            <a:r>
              <a:rPr lang="en-US" sz="3200" dirty="0" smtClean="0">
                <a:ln w="0"/>
              </a:rPr>
              <a:t>Modelled on Enduring Understandings from </a:t>
            </a:r>
            <a:r>
              <a:rPr lang="en-US" sz="3200" dirty="0" err="1" smtClean="0">
                <a:ln w="0"/>
              </a:rPr>
              <a:t>UbD</a:t>
            </a:r>
            <a:endParaRPr lang="en-US" sz="3200" dirty="0">
              <a:ln w="0"/>
            </a:endParaRPr>
          </a:p>
        </p:txBody>
      </p:sp>
    </p:spTree>
    <p:extLst>
      <p:ext uri="{BB962C8B-B14F-4D97-AF65-F5344CB8AC3E}">
        <p14:creationId xmlns:p14="http://schemas.microsoft.com/office/powerpoint/2010/main" val="1823544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6"/>
            <a:ext cx="8743950" cy="1325563"/>
          </a:xfrm>
        </p:spPr>
        <p:txBody>
          <a:bodyPr/>
          <a:lstStyle/>
          <a:p>
            <a:r>
              <a:rPr lang="en-US" dirty="0" smtClean="0"/>
              <a:t>Crosswalk Competencies &amp; Standards</a:t>
            </a:r>
            <a:endParaRPr lang="en-US" dirty="0"/>
          </a:p>
        </p:txBody>
      </p:sp>
      <p:sp>
        <p:nvSpPr>
          <p:cNvPr id="3" name="Rectangle 2"/>
          <p:cNvSpPr/>
          <p:nvPr/>
        </p:nvSpPr>
        <p:spPr>
          <a:xfrm>
            <a:off x="0" y="1550532"/>
            <a:ext cx="1943100" cy="954107"/>
          </a:xfrm>
          <a:prstGeom prst="rect">
            <a:avLst/>
          </a:prstGeom>
          <a:noFill/>
        </p:spPr>
        <p:txBody>
          <a:bodyPr wrap="square" lIns="91440" tIns="45720" rIns="91440" bIns="45720">
            <a:spAutoFit/>
          </a:bodyPr>
          <a:lstStyle/>
          <a:p>
            <a:pPr algn="ctr"/>
            <a:r>
              <a:rPr lang="en-US" sz="2800" dirty="0" smtClean="0">
                <a:ln w="0"/>
                <a:solidFill>
                  <a:sysClr val="windowText" lastClr="000000"/>
                </a:solidFill>
              </a:rPr>
              <a:t>Nat’l / State Standards</a:t>
            </a:r>
            <a:endParaRPr lang="en-US" sz="2800" cap="none" spc="0" dirty="0">
              <a:ln w="0"/>
              <a:solidFill>
                <a:sysClr val="windowText" lastClr="000000"/>
              </a:solidFill>
            </a:endParaRPr>
          </a:p>
        </p:txBody>
      </p:sp>
      <p:sp>
        <p:nvSpPr>
          <p:cNvPr id="4" name="Rectangle 3"/>
          <p:cNvSpPr/>
          <p:nvPr/>
        </p:nvSpPr>
        <p:spPr>
          <a:xfrm>
            <a:off x="3308058" y="1286671"/>
            <a:ext cx="3714750" cy="523220"/>
          </a:xfrm>
          <a:prstGeom prst="rect">
            <a:avLst/>
          </a:prstGeom>
          <a:noFill/>
        </p:spPr>
        <p:txBody>
          <a:bodyPr wrap="square" lIns="91440" tIns="45720" rIns="91440" bIns="45720">
            <a:spAutoFit/>
          </a:bodyPr>
          <a:lstStyle/>
          <a:p>
            <a:pPr algn="ctr"/>
            <a:r>
              <a:rPr lang="en-US" sz="2800" dirty="0" smtClean="0">
                <a:ln w="0"/>
                <a:solidFill>
                  <a:sysClr val="windowText" lastClr="000000"/>
                </a:solidFill>
              </a:rPr>
              <a:t>Course Competencies</a:t>
            </a:r>
            <a:endParaRPr lang="en-US" sz="2800" cap="none" spc="0" dirty="0">
              <a:ln w="0"/>
              <a:solidFill>
                <a:sysClr val="windowText" lastClr="000000"/>
              </a:solidFill>
            </a:endParaRPr>
          </a:p>
        </p:txBody>
      </p:sp>
      <p:sp>
        <p:nvSpPr>
          <p:cNvPr id="5" name="Rectangle 4"/>
          <p:cNvSpPr/>
          <p:nvPr/>
        </p:nvSpPr>
        <p:spPr>
          <a:xfrm>
            <a:off x="581025" y="2557436"/>
            <a:ext cx="781050" cy="3970318"/>
          </a:xfrm>
          <a:prstGeom prst="rect">
            <a:avLst/>
          </a:prstGeom>
          <a:noFill/>
        </p:spPr>
        <p:txBody>
          <a:bodyPr wrap="square" lIns="91440" tIns="45720" rIns="91440" bIns="45720">
            <a:spAutoFit/>
          </a:bodyPr>
          <a:lstStyle/>
          <a:p>
            <a:r>
              <a:rPr lang="en-US" sz="2800" dirty="0" smtClean="0">
                <a:ln w="0"/>
                <a:solidFill>
                  <a:sysClr val="windowText" lastClr="000000"/>
                </a:solidFill>
              </a:rPr>
              <a:t>A</a:t>
            </a:r>
          </a:p>
          <a:p>
            <a:endParaRPr lang="en-US" sz="2800" dirty="0" smtClean="0">
              <a:ln w="0"/>
              <a:solidFill>
                <a:sysClr val="windowText" lastClr="000000"/>
              </a:solidFill>
            </a:endParaRPr>
          </a:p>
          <a:p>
            <a:r>
              <a:rPr lang="en-US" sz="2800" dirty="0">
                <a:ln w="0"/>
                <a:solidFill>
                  <a:sysClr val="windowText" lastClr="000000"/>
                </a:solidFill>
              </a:rPr>
              <a:t>B</a:t>
            </a:r>
            <a:endParaRPr lang="en-US" sz="2800" dirty="0" smtClean="0">
              <a:ln w="0"/>
              <a:solidFill>
                <a:sysClr val="windowText" lastClr="000000"/>
              </a:solidFill>
            </a:endParaRPr>
          </a:p>
          <a:p>
            <a:endParaRPr lang="en-US" sz="2800" dirty="0">
              <a:ln w="0"/>
              <a:solidFill>
                <a:sysClr val="windowText" lastClr="000000"/>
              </a:solidFill>
            </a:endParaRPr>
          </a:p>
          <a:p>
            <a:r>
              <a:rPr lang="en-US" sz="2800" dirty="0" smtClean="0">
                <a:ln w="0"/>
                <a:solidFill>
                  <a:sysClr val="windowText" lastClr="000000"/>
                </a:solidFill>
              </a:rPr>
              <a:t>C</a:t>
            </a:r>
          </a:p>
          <a:p>
            <a:endParaRPr lang="en-US" sz="2800" dirty="0" smtClean="0">
              <a:ln w="0"/>
              <a:solidFill>
                <a:sysClr val="windowText" lastClr="000000"/>
              </a:solidFill>
            </a:endParaRPr>
          </a:p>
          <a:p>
            <a:r>
              <a:rPr lang="en-US" sz="2800" dirty="0">
                <a:ln w="0"/>
                <a:solidFill>
                  <a:sysClr val="windowText" lastClr="000000"/>
                </a:solidFill>
              </a:rPr>
              <a:t>D</a:t>
            </a:r>
            <a:endParaRPr lang="en-US" sz="2800" dirty="0" smtClean="0">
              <a:ln w="0"/>
              <a:solidFill>
                <a:sysClr val="windowText" lastClr="000000"/>
              </a:solidFill>
            </a:endParaRPr>
          </a:p>
          <a:p>
            <a:endParaRPr lang="en-US" sz="2800" dirty="0">
              <a:ln w="0"/>
              <a:solidFill>
                <a:sysClr val="windowText" lastClr="000000"/>
              </a:solidFill>
            </a:endParaRPr>
          </a:p>
          <a:p>
            <a:r>
              <a:rPr lang="en-US" sz="2800" dirty="0">
                <a:ln w="0"/>
                <a:solidFill>
                  <a:sysClr val="windowText" lastClr="000000"/>
                </a:solidFill>
              </a:rPr>
              <a:t>E</a:t>
            </a:r>
            <a:r>
              <a:rPr lang="en-US" sz="2800" dirty="0" smtClean="0">
                <a:ln w="0"/>
                <a:solidFill>
                  <a:sysClr val="windowText" lastClr="000000"/>
                </a:solidFill>
              </a:rPr>
              <a:t> </a:t>
            </a:r>
            <a:endParaRPr lang="en-US" sz="2800" cap="none" spc="0" dirty="0">
              <a:ln w="0"/>
              <a:solidFill>
                <a:sysClr val="windowText" lastClr="000000"/>
              </a:solidFill>
            </a:endParaRPr>
          </a:p>
        </p:txBody>
      </p:sp>
      <p:sp>
        <p:nvSpPr>
          <p:cNvPr id="7" name="Rectangle 6"/>
          <p:cNvSpPr/>
          <p:nvPr/>
        </p:nvSpPr>
        <p:spPr>
          <a:xfrm rot="19720474">
            <a:off x="2438401" y="1869318"/>
            <a:ext cx="781050" cy="523220"/>
          </a:xfrm>
          <a:prstGeom prst="rect">
            <a:avLst/>
          </a:prstGeom>
          <a:noFill/>
        </p:spPr>
        <p:txBody>
          <a:bodyPr wrap="square" lIns="91440" tIns="45720" rIns="91440" bIns="45720">
            <a:spAutoFit/>
          </a:bodyPr>
          <a:lstStyle/>
          <a:p>
            <a:r>
              <a:rPr lang="en-US" sz="2800" dirty="0" smtClean="0">
                <a:ln w="0"/>
                <a:solidFill>
                  <a:sysClr val="windowText" lastClr="000000"/>
                </a:solidFill>
              </a:rPr>
              <a:t>C1</a:t>
            </a:r>
          </a:p>
        </p:txBody>
      </p:sp>
      <p:sp>
        <p:nvSpPr>
          <p:cNvPr id="8" name="Rectangle 7"/>
          <p:cNvSpPr/>
          <p:nvPr/>
        </p:nvSpPr>
        <p:spPr>
          <a:xfrm rot="19720474">
            <a:off x="3905251" y="1869318"/>
            <a:ext cx="781050" cy="523220"/>
          </a:xfrm>
          <a:prstGeom prst="rect">
            <a:avLst/>
          </a:prstGeom>
          <a:noFill/>
        </p:spPr>
        <p:txBody>
          <a:bodyPr wrap="square" lIns="91440" tIns="45720" rIns="91440" bIns="45720">
            <a:spAutoFit/>
          </a:bodyPr>
          <a:lstStyle/>
          <a:p>
            <a:r>
              <a:rPr lang="en-US" sz="2800" dirty="0" smtClean="0">
                <a:ln w="0"/>
                <a:solidFill>
                  <a:sysClr val="windowText" lastClr="000000"/>
                </a:solidFill>
              </a:rPr>
              <a:t>C2</a:t>
            </a:r>
          </a:p>
        </p:txBody>
      </p:sp>
      <p:sp>
        <p:nvSpPr>
          <p:cNvPr id="9" name="Rectangle 8"/>
          <p:cNvSpPr/>
          <p:nvPr/>
        </p:nvSpPr>
        <p:spPr>
          <a:xfrm rot="19720474">
            <a:off x="5330242" y="1816522"/>
            <a:ext cx="781050" cy="523220"/>
          </a:xfrm>
          <a:prstGeom prst="rect">
            <a:avLst/>
          </a:prstGeom>
          <a:noFill/>
        </p:spPr>
        <p:txBody>
          <a:bodyPr wrap="square" lIns="91440" tIns="45720" rIns="91440" bIns="45720">
            <a:spAutoFit/>
          </a:bodyPr>
          <a:lstStyle/>
          <a:p>
            <a:r>
              <a:rPr lang="en-US" sz="2800" dirty="0" smtClean="0">
                <a:ln w="0"/>
                <a:solidFill>
                  <a:sysClr val="windowText" lastClr="000000"/>
                </a:solidFill>
              </a:rPr>
              <a:t>C3</a:t>
            </a:r>
          </a:p>
        </p:txBody>
      </p:sp>
      <p:sp>
        <p:nvSpPr>
          <p:cNvPr id="10" name="Rectangle 9"/>
          <p:cNvSpPr/>
          <p:nvPr/>
        </p:nvSpPr>
        <p:spPr>
          <a:xfrm rot="19720474">
            <a:off x="6781801" y="1765974"/>
            <a:ext cx="781050" cy="523220"/>
          </a:xfrm>
          <a:prstGeom prst="rect">
            <a:avLst/>
          </a:prstGeom>
          <a:noFill/>
        </p:spPr>
        <p:txBody>
          <a:bodyPr wrap="square" lIns="91440" tIns="45720" rIns="91440" bIns="45720">
            <a:spAutoFit/>
          </a:bodyPr>
          <a:lstStyle/>
          <a:p>
            <a:r>
              <a:rPr lang="en-US" sz="2800" dirty="0" smtClean="0">
                <a:ln w="0"/>
                <a:solidFill>
                  <a:sysClr val="windowText" lastClr="000000"/>
                </a:solidFill>
              </a:rPr>
              <a:t>C4</a:t>
            </a:r>
          </a:p>
        </p:txBody>
      </p:sp>
      <p:sp>
        <p:nvSpPr>
          <p:cNvPr id="11" name="Rectangle 10"/>
          <p:cNvSpPr/>
          <p:nvPr/>
        </p:nvSpPr>
        <p:spPr>
          <a:xfrm>
            <a:off x="8362950" y="1950065"/>
            <a:ext cx="781050" cy="523220"/>
          </a:xfrm>
          <a:prstGeom prst="rect">
            <a:avLst/>
          </a:prstGeom>
          <a:noFill/>
        </p:spPr>
        <p:txBody>
          <a:bodyPr wrap="square" lIns="91440" tIns="45720" rIns="91440" bIns="45720">
            <a:spAutoFit/>
          </a:bodyPr>
          <a:lstStyle/>
          <a:p>
            <a:r>
              <a:rPr lang="en-US" sz="2800" dirty="0" smtClean="0">
                <a:ln w="0"/>
                <a:solidFill>
                  <a:sysClr val="windowText" lastClr="000000"/>
                </a:solidFill>
              </a:rPr>
              <a:t>…</a:t>
            </a:r>
          </a:p>
        </p:txBody>
      </p:sp>
      <p:sp>
        <p:nvSpPr>
          <p:cNvPr id="12" name="Rectangle 11"/>
          <p:cNvSpPr/>
          <p:nvPr/>
        </p:nvSpPr>
        <p:spPr>
          <a:xfrm>
            <a:off x="2199709" y="2610233"/>
            <a:ext cx="1095374" cy="408779"/>
          </a:xfrm>
          <a:prstGeom prst="rect">
            <a:avLst/>
          </a:prstGeom>
          <a:solidFill>
            <a:schemeClr val="accent6">
              <a:lumMod val="60000"/>
              <a:lumOff val="40000"/>
            </a:schemeClr>
          </a:solidFill>
        </p:spPr>
        <p:txBody>
          <a:bodyPr wrap="square" lIns="91440" tIns="45720" rIns="91440" bIns="45720">
            <a:spAutoFit/>
          </a:bodyPr>
          <a:lstStyle/>
          <a:p>
            <a:pPr algn="ctr"/>
            <a:r>
              <a:rPr lang="en-US" sz="2000" i="1" cap="none" spc="0" dirty="0" smtClean="0">
                <a:ln w="0"/>
                <a:solidFill>
                  <a:sysClr val="windowText" lastClr="000000"/>
                </a:solidFill>
              </a:rPr>
              <a:t>Mastery</a:t>
            </a:r>
            <a:endParaRPr lang="en-US" sz="2000" i="1" cap="none" spc="0" dirty="0">
              <a:ln w="0"/>
              <a:solidFill>
                <a:sysClr val="windowText" lastClr="000000"/>
              </a:solidFill>
            </a:endParaRPr>
          </a:p>
        </p:txBody>
      </p:sp>
      <p:sp>
        <p:nvSpPr>
          <p:cNvPr id="13" name="Rectangle 12"/>
          <p:cNvSpPr/>
          <p:nvPr/>
        </p:nvSpPr>
        <p:spPr>
          <a:xfrm>
            <a:off x="3474552" y="2618902"/>
            <a:ext cx="1316329" cy="400110"/>
          </a:xfrm>
          <a:prstGeom prst="rect">
            <a:avLst/>
          </a:prstGeom>
          <a:solidFill>
            <a:schemeClr val="accent4">
              <a:lumMod val="60000"/>
              <a:lumOff val="40000"/>
            </a:schemeClr>
          </a:solidFill>
        </p:spPr>
        <p:txBody>
          <a:bodyPr wrap="square" lIns="91440" tIns="45720" rIns="91440" bIns="45720">
            <a:spAutoFit/>
          </a:bodyPr>
          <a:lstStyle/>
          <a:p>
            <a:pPr algn="ctr"/>
            <a:r>
              <a:rPr lang="en-US" sz="2000" i="1" cap="none" spc="0" dirty="0" smtClean="0">
                <a:ln w="0"/>
                <a:solidFill>
                  <a:sysClr val="windowText" lastClr="000000"/>
                </a:solidFill>
              </a:rPr>
              <a:t>Introduce</a:t>
            </a:r>
            <a:endParaRPr lang="en-US" sz="2000" i="1" cap="none" spc="0" dirty="0">
              <a:ln w="0"/>
              <a:solidFill>
                <a:sysClr val="windowText" lastClr="000000"/>
              </a:solidFill>
            </a:endParaRPr>
          </a:p>
        </p:txBody>
      </p:sp>
      <p:sp>
        <p:nvSpPr>
          <p:cNvPr id="14" name="Rectangle 13"/>
          <p:cNvSpPr/>
          <p:nvPr/>
        </p:nvSpPr>
        <p:spPr>
          <a:xfrm>
            <a:off x="2199709" y="6102138"/>
            <a:ext cx="6793333" cy="400110"/>
          </a:xfrm>
          <a:prstGeom prst="rect">
            <a:avLst/>
          </a:prstGeom>
          <a:solidFill>
            <a:srgbClr val="CC4C4C"/>
          </a:solidFill>
        </p:spPr>
        <p:txBody>
          <a:bodyPr wrap="square" lIns="91440" tIns="45720" rIns="91440" bIns="45720">
            <a:spAutoFit/>
          </a:bodyPr>
          <a:lstStyle/>
          <a:p>
            <a:pPr algn="ctr"/>
            <a:r>
              <a:rPr lang="en-US" sz="2000" i="1" cap="none" spc="0" dirty="0" smtClean="0">
                <a:ln w="0"/>
                <a:solidFill>
                  <a:sysClr val="windowText" lastClr="000000"/>
                </a:solidFill>
              </a:rPr>
              <a:t>NOT Taught because…</a:t>
            </a:r>
            <a:endParaRPr lang="en-US" sz="2000" i="1" cap="none" spc="0" dirty="0">
              <a:ln w="0"/>
              <a:solidFill>
                <a:sysClr val="windowText" lastClr="000000"/>
              </a:solidFill>
            </a:endParaRPr>
          </a:p>
        </p:txBody>
      </p:sp>
      <p:sp>
        <p:nvSpPr>
          <p:cNvPr id="15" name="Rectangle 14"/>
          <p:cNvSpPr/>
          <p:nvPr/>
        </p:nvSpPr>
        <p:spPr>
          <a:xfrm>
            <a:off x="6624639" y="3454228"/>
            <a:ext cx="1095374" cy="400110"/>
          </a:xfrm>
          <a:prstGeom prst="rect">
            <a:avLst/>
          </a:prstGeom>
          <a:solidFill>
            <a:schemeClr val="accent5">
              <a:lumMod val="60000"/>
              <a:lumOff val="40000"/>
            </a:schemeClr>
          </a:solidFill>
        </p:spPr>
        <p:txBody>
          <a:bodyPr wrap="square" lIns="91440" tIns="45720" rIns="91440" bIns="45720">
            <a:spAutoFit/>
          </a:bodyPr>
          <a:lstStyle/>
          <a:p>
            <a:pPr algn="ctr"/>
            <a:r>
              <a:rPr lang="en-US" sz="2000" i="1" cap="none" spc="0" dirty="0" smtClean="0">
                <a:ln w="0"/>
                <a:solidFill>
                  <a:sysClr val="windowText" lastClr="000000"/>
                </a:solidFill>
              </a:rPr>
              <a:t>Partial…</a:t>
            </a:r>
            <a:endParaRPr lang="en-US" sz="2000" i="1" cap="none" spc="0" dirty="0">
              <a:ln w="0"/>
              <a:solidFill>
                <a:sysClr val="windowText" lastClr="000000"/>
              </a:solidFill>
            </a:endParaRPr>
          </a:p>
        </p:txBody>
      </p:sp>
      <p:sp>
        <p:nvSpPr>
          <p:cNvPr id="16" name="Rectangle 15"/>
          <p:cNvSpPr/>
          <p:nvPr/>
        </p:nvSpPr>
        <p:spPr>
          <a:xfrm>
            <a:off x="3585029" y="4399402"/>
            <a:ext cx="1095374" cy="408779"/>
          </a:xfrm>
          <a:prstGeom prst="rect">
            <a:avLst/>
          </a:prstGeom>
          <a:solidFill>
            <a:schemeClr val="accent6">
              <a:lumMod val="60000"/>
              <a:lumOff val="40000"/>
            </a:schemeClr>
          </a:solidFill>
        </p:spPr>
        <p:txBody>
          <a:bodyPr wrap="square" lIns="91440" tIns="45720" rIns="91440" bIns="45720">
            <a:spAutoFit/>
          </a:bodyPr>
          <a:lstStyle/>
          <a:p>
            <a:pPr algn="ctr"/>
            <a:r>
              <a:rPr lang="en-US" sz="2000" i="1" cap="none" spc="0" dirty="0" smtClean="0">
                <a:ln w="0"/>
                <a:solidFill>
                  <a:sysClr val="windowText" lastClr="000000"/>
                </a:solidFill>
              </a:rPr>
              <a:t>Mastery</a:t>
            </a:r>
            <a:endParaRPr lang="en-US" sz="2000" i="1" cap="none" spc="0" dirty="0">
              <a:ln w="0"/>
              <a:solidFill>
                <a:sysClr val="windowText" lastClr="000000"/>
              </a:solidFill>
            </a:endParaRPr>
          </a:p>
        </p:txBody>
      </p:sp>
      <p:sp>
        <p:nvSpPr>
          <p:cNvPr id="17" name="Rectangle 16"/>
          <p:cNvSpPr/>
          <p:nvPr/>
        </p:nvSpPr>
        <p:spPr>
          <a:xfrm>
            <a:off x="6759300" y="5254584"/>
            <a:ext cx="1095374" cy="408779"/>
          </a:xfrm>
          <a:prstGeom prst="rect">
            <a:avLst/>
          </a:prstGeom>
          <a:solidFill>
            <a:schemeClr val="accent6">
              <a:lumMod val="60000"/>
              <a:lumOff val="40000"/>
            </a:schemeClr>
          </a:solidFill>
        </p:spPr>
        <p:txBody>
          <a:bodyPr wrap="square" lIns="91440" tIns="45720" rIns="91440" bIns="45720">
            <a:spAutoFit/>
          </a:bodyPr>
          <a:lstStyle/>
          <a:p>
            <a:pPr algn="ctr"/>
            <a:r>
              <a:rPr lang="en-US" sz="2000" i="1" cap="none" spc="0" dirty="0" smtClean="0">
                <a:ln w="0"/>
                <a:solidFill>
                  <a:sysClr val="windowText" lastClr="000000"/>
                </a:solidFill>
              </a:rPr>
              <a:t>Mastery</a:t>
            </a:r>
            <a:endParaRPr lang="en-US" sz="2000" i="1" cap="none" spc="0" dirty="0">
              <a:ln w="0"/>
              <a:solidFill>
                <a:sysClr val="windowText" lastClr="000000"/>
              </a:solidFill>
            </a:endParaRPr>
          </a:p>
        </p:txBody>
      </p:sp>
      <p:sp>
        <p:nvSpPr>
          <p:cNvPr id="18" name="Rectangle 17"/>
          <p:cNvSpPr/>
          <p:nvPr/>
        </p:nvSpPr>
        <p:spPr>
          <a:xfrm>
            <a:off x="2212684" y="3461434"/>
            <a:ext cx="1095374" cy="400110"/>
          </a:xfrm>
          <a:prstGeom prst="rect">
            <a:avLst/>
          </a:prstGeom>
          <a:solidFill>
            <a:schemeClr val="accent5">
              <a:lumMod val="60000"/>
              <a:lumOff val="40000"/>
            </a:schemeClr>
          </a:solidFill>
        </p:spPr>
        <p:txBody>
          <a:bodyPr wrap="square" lIns="91440" tIns="45720" rIns="91440" bIns="45720">
            <a:spAutoFit/>
          </a:bodyPr>
          <a:lstStyle/>
          <a:p>
            <a:pPr algn="ctr"/>
            <a:r>
              <a:rPr lang="en-US" sz="2000" i="1" cap="none" spc="0" dirty="0" smtClean="0">
                <a:ln w="0"/>
                <a:solidFill>
                  <a:sysClr val="windowText" lastClr="000000"/>
                </a:solidFill>
              </a:rPr>
              <a:t>Partial…</a:t>
            </a:r>
            <a:endParaRPr lang="en-US" sz="2000" i="1" cap="none" spc="0" dirty="0">
              <a:ln w="0"/>
              <a:solidFill>
                <a:sysClr val="windowText" lastClr="000000"/>
              </a:solidFill>
            </a:endParaRPr>
          </a:p>
        </p:txBody>
      </p:sp>
    </p:spTree>
    <p:extLst>
      <p:ext uri="{BB962C8B-B14F-4D97-AF65-F5344CB8AC3E}">
        <p14:creationId xmlns:p14="http://schemas.microsoft.com/office/powerpoint/2010/main" val="1445092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Competencies</a:t>
            </a:r>
            <a:endParaRPr lang="en-US" dirty="0"/>
          </a:p>
        </p:txBody>
      </p:sp>
      <p:graphicFrame>
        <p:nvGraphicFramePr>
          <p:cNvPr id="5" name="Diagram 4"/>
          <p:cNvGraphicFramePr/>
          <p:nvPr>
            <p:extLst>
              <p:ext uri="{D42A27DB-BD31-4B8C-83A1-F6EECF244321}">
                <p14:modId xmlns:p14="http://schemas.microsoft.com/office/powerpoint/2010/main" val="2185509038"/>
              </p:ext>
            </p:extLst>
          </p:nvPr>
        </p:nvGraphicFramePr>
        <p:xfrm>
          <a:off x="0" y="1496753"/>
          <a:ext cx="5187142" cy="3806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100756" y="2345200"/>
            <a:ext cx="503664" cy="461665"/>
          </a:xfrm>
          <a:prstGeom prst="rect">
            <a:avLst/>
          </a:prstGeom>
          <a:noFill/>
        </p:spPr>
        <p:txBody>
          <a:bodyPr wrap="square" lIns="91440" tIns="45720" rIns="91440" bIns="45720">
            <a:spAutoFit/>
          </a:bodyPr>
          <a:lstStyle/>
          <a:p>
            <a:pPr algn="ctr"/>
            <a:r>
              <a:rPr lang="en-US" sz="2400" b="0" cap="none" spc="0" dirty="0" smtClean="0">
                <a:ln w="0"/>
                <a:solidFill>
                  <a:schemeClr val="tx1"/>
                </a:solidFill>
              </a:rPr>
              <a:t>C1</a:t>
            </a:r>
            <a:endParaRPr lang="en-US" sz="2400" b="0" cap="none" spc="0" dirty="0">
              <a:ln w="0"/>
              <a:solidFill>
                <a:schemeClr val="tx1"/>
              </a:solidFill>
            </a:endParaRPr>
          </a:p>
        </p:txBody>
      </p:sp>
      <p:sp>
        <p:nvSpPr>
          <p:cNvPr id="7" name="Rectangle 6"/>
          <p:cNvSpPr/>
          <p:nvPr/>
        </p:nvSpPr>
        <p:spPr>
          <a:xfrm>
            <a:off x="665283" y="4054005"/>
            <a:ext cx="503664" cy="461665"/>
          </a:xfrm>
          <a:prstGeom prst="rect">
            <a:avLst/>
          </a:prstGeom>
          <a:noFill/>
        </p:spPr>
        <p:txBody>
          <a:bodyPr wrap="square" lIns="91440" tIns="45720" rIns="91440" bIns="45720">
            <a:spAutoFit/>
          </a:bodyPr>
          <a:lstStyle/>
          <a:p>
            <a:pPr algn="ctr"/>
            <a:r>
              <a:rPr lang="en-US" sz="2400" b="0" cap="none" spc="0" dirty="0" smtClean="0">
                <a:ln w="0"/>
                <a:solidFill>
                  <a:schemeClr val="tx1"/>
                </a:solidFill>
              </a:rPr>
              <a:t>C2</a:t>
            </a:r>
            <a:endParaRPr lang="en-US" sz="2400" b="0" cap="none" spc="0" dirty="0">
              <a:ln w="0"/>
              <a:solidFill>
                <a:schemeClr val="tx1"/>
              </a:solidFill>
            </a:endParaRPr>
          </a:p>
        </p:txBody>
      </p:sp>
      <p:sp>
        <p:nvSpPr>
          <p:cNvPr id="8" name="Rectangle 7"/>
          <p:cNvSpPr/>
          <p:nvPr/>
        </p:nvSpPr>
        <p:spPr>
          <a:xfrm>
            <a:off x="1604420" y="3741010"/>
            <a:ext cx="5036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rPr>
              <a:t>C3</a:t>
            </a:r>
            <a:endParaRPr lang="en-US" sz="2400" b="0" cap="none" spc="0" dirty="0">
              <a:ln w="0"/>
              <a:solidFill>
                <a:schemeClr val="tx1"/>
              </a:solidFill>
            </a:endParaRPr>
          </a:p>
        </p:txBody>
      </p:sp>
      <p:sp>
        <p:nvSpPr>
          <p:cNvPr id="9" name="Rectangle 8"/>
          <p:cNvSpPr/>
          <p:nvPr/>
        </p:nvSpPr>
        <p:spPr>
          <a:xfrm>
            <a:off x="2340847" y="2861503"/>
            <a:ext cx="5036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rPr>
              <a:t>C9</a:t>
            </a:r>
            <a:endParaRPr lang="en-US" sz="2400" b="0" cap="none" spc="0" dirty="0">
              <a:ln w="0"/>
              <a:solidFill>
                <a:schemeClr val="tx1"/>
              </a:solidFill>
            </a:endParaRPr>
          </a:p>
        </p:txBody>
      </p:sp>
      <p:sp>
        <p:nvSpPr>
          <p:cNvPr id="10" name="Rectangle 9"/>
          <p:cNvSpPr/>
          <p:nvPr/>
        </p:nvSpPr>
        <p:spPr>
          <a:xfrm>
            <a:off x="2327397" y="3724667"/>
            <a:ext cx="503664" cy="461665"/>
          </a:xfrm>
          <a:prstGeom prst="rect">
            <a:avLst/>
          </a:prstGeom>
          <a:noFill/>
        </p:spPr>
        <p:txBody>
          <a:bodyPr wrap="none" lIns="91440" tIns="45720" rIns="91440" bIns="45720">
            <a:spAutoFit/>
          </a:bodyPr>
          <a:lstStyle/>
          <a:p>
            <a:pPr algn="ctr"/>
            <a:r>
              <a:rPr lang="en-US" sz="2400" dirty="0" smtClean="0">
                <a:ln w="0"/>
              </a:rPr>
              <a:t>C8</a:t>
            </a:r>
            <a:endParaRPr lang="en-US" sz="2400" b="0" cap="none" spc="0" dirty="0">
              <a:ln w="0"/>
              <a:solidFill>
                <a:schemeClr val="tx1"/>
              </a:solidFill>
            </a:endParaRPr>
          </a:p>
        </p:txBody>
      </p:sp>
      <p:sp>
        <p:nvSpPr>
          <p:cNvPr id="12" name="Rectangle 11"/>
          <p:cNvSpPr/>
          <p:nvPr/>
        </p:nvSpPr>
        <p:spPr>
          <a:xfrm>
            <a:off x="3544312" y="2345200"/>
            <a:ext cx="5036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rPr>
              <a:t>C1</a:t>
            </a:r>
            <a:endParaRPr lang="en-US" sz="2400" b="0" cap="none" spc="0" dirty="0">
              <a:ln w="0"/>
              <a:solidFill>
                <a:schemeClr val="tx1"/>
              </a:solidFill>
            </a:endParaRPr>
          </a:p>
        </p:txBody>
      </p:sp>
      <p:sp>
        <p:nvSpPr>
          <p:cNvPr id="13" name="Rectangle 12"/>
          <p:cNvSpPr/>
          <p:nvPr/>
        </p:nvSpPr>
        <p:spPr>
          <a:xfrm>
            <a:off x="3230322" y="4186332"/>
            <a:ext cx="503664" cy="461665"/>
          </a:xfrm>
          <a:prstGeom prst="rect">
            <a:avLst/>
          </a:prstGeom>
          <a:noFill/>
        </p:spPr>
        <p:txBody>
          <a:bodyPr wrap="square" lIns="91440" tIns="45720" rIns="91440" bIns="45720">
            <a:spAutoFit/>
          </a:bodyPr>
          <a:lstStyle/>
          <a:p>
            <a:pPr algn="ctr"/>
            <a:r>
              <a:rPr lang="en-US" sz="2400" b="0" cap="none" spc="0" dirty="0" smtClean="0">
                <a:ln w="0"/>
                <a:solidFill>
                  <a:schemeClr val="tx1"/>
                </a:solidFill>
              </a:rPr>
              <a:t>C2</a:t>
            </a:r>
            <a:endParaRPr lang="en-US" sz="2400" b="0" cap="none" spc="0" dirty="0">
              <a:ln w="0"/>
              <a:solidFill>
                <a:schemeClr val="tx1"/>
              </a:solidFill>
            </a:endParaRPr>
          </a:p>
        </p:txBody>
      </p:sp>
      <p:sp>
        <p:nvSpPr>
          <p:cNvPr id="14" name="Rectangle 13"/>
          <p:cNvSpPr/>
          <p:nvPr/>
        </p:nvSpPr>
        <p:spPr>
          <a:xfrm>
            <a:off x="4105812" y="3935309"/>
            <a:ext cx="5036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rPr>
              <a:t>C3</a:t>
            </a:r>
            <a:endParaRPr lang="en-US" sz="2400" b="0" cap="none" spc="0" dirty="0">
              <a:ln w="0"/>
              <a:solidFill>
                <a:schemeClr val="tx1"/>
              </a:solidFill>
            </a:endParaRPr>
          </a:p>
        </p:txBody>
      </p:sp>
      <p:sp>
        <p:nvSpPr>
          <p:cNvPr id="15" name="Rectangle 14"/>
          <p:cNvSpPr/>
          <p:nvPr/>
        </p:nvSpPr>
        <p:spPr>
          <a:xfrm>
            <a:off x="5665076" y="1618634"/>
            <a:ext cx="3659033" cy="3970318"/>
          </a:xfrm>
          <a:prstGeom prst="rect">
            <a:avLst/>
          </a:prstGeom>
          <a:noFill/>
        </p:spPr>
        <p:txBody>
          <a:bodyPr wrap="square" lIns="91440" tIns="45720" rIns="91440" bIns="45720">
            <a:spAutoFit/>
          </a:bodyPr>
          <a:lstStyle/>
          <a:p>
            <a:r>
              <a:rPr lang="en-US" sz="3600" b="0" cap="none" spc="0" dirty="0" smtClean="0">
                <a:ln w="0"/>
                <a:solidFill>
                  <a:schemeClr val="tx1"/>
                </a:solidFill>
              </a:rPr>
              <a:t>System allows </a:t>
            </a:r>
            <a:r>
              <a:rPr lang="en-US" sz="3600" dirty="0" smtClean="0">
                <a:ln w="0"/>
              </a:rPr>
              <a:t>“interdisciplinary” competencies – different teachers scoring same competency in different courses.</a:t>
            </a:r>
            <a:r>
              <a:rPr lang="en-US" sz="3600" b="0" cap="none" spc="0" dirty="0" smtClean="0">
                <a:ln w="0"/>
                <a:solidFill>
                  <a:schemeClr val="tx1"/>
                </a:solidFill>
              </a:rPr>
              <a:t> </a:t>
            </a:r>
            <a:endParaRPr lang="en-US" sz="3600" b="0" cap="none" spc="0" dirty="0">
              <a:ln w="0"/>
              <a:solidFill>
                <a:schemeClr val="tx1"/>
              </a:solidFill>
            </a:endParaRPr>
          </a:p>
        </p:txBody>
      </p:sp>
      <p:sp>
        <p:nvSpPr>
          <p:cNvPr id="16" name="Rectangle 15"/>
          <p:cNvSpPr/>
          <p:nvPr/>
        </p:nvSpPr>
        <p:spPr>
          <a:xfrm>
            <a:off x="557005" y="5872497"/>
            <a:ext cx="8270471" cy="523220"/>
          </a:xfrm>
          <a:prstGeom prst="rect">
            <a:avLst/>
          </a:prstGeom>
          <a:noFill/>
        </p:spPr>
        <p:txBody>
          <a:bodyPr wrap="square" lIns="91440" tIns="45720" rIns="91440" bIns="45720">
            <a:spAutoFit/>
          </a:bodyPr>
          <a:lstStyle/>
          <a:p>
            <a:r>
              <a:rPr lang="en-US" sz="2800" b="0" cap="none" spc="0" dirty="0" smtClean="0">
                <a:ln w="0"/>
                <a:solidFill>
                  <a:schemeClr val="tx1"/>
                </a:solidFill>
              </a:rPr>
              <a:t>We do NOT do this for </a:t>
            </a:r>
            <a:r>
              <a:rPr lang="en-US" sz="2800" b="1" cap="none" spc="0" dirty="0" smtClean="0">
                <a:ln w="0"/>
                <a:solidFill>
                  <a:schemeClr val="tx1"/>
                </a:solidFill>
              </a:rPr>
              <a:t>content</a:t>
            </a:r>
            <a:r>
              <a:rPr lang="en-US" sz="2800" b="0" cap="none" spc="0" dirty="0" smtClean="0">
                <a:ln w="0"/>
                <a:solidFill>
                  <a:schemeClr val="tx1"/>
                </a:solidFill>
              </a:rPr>
              <a:t> competencies… (yet…)</a:t>
            </a:r>
            <a:endParaRPr lang="en-US" sz="2800" b="0" cap="none" spc="0" dirty="0">
              <a:ln w="0"/>
              <a:solidFill>
                <a:schemeClr val="tx1"/>
              </a:solidFill>
            </a:endParaRPr>
          </a:p>
        </p:txBody>
      </p:sp>
    </p:spTree>
    <p:extLst>
      <p:ext uri="{BB962C8B-B14F-4D97-AF65-F5344CB8AC3E}">
        <p14:creationId xmlns:p14="http://schemas.microsoft.com/office/powerpoint/2010/main" val="4261008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896" t="11853" r="35937" b="47466"/>
          <a:stretch/>
        </p:blipFill>
        <p:spPr>
          <a:xfrm>
            <a:off x="5226247" y="3854095"/>
            <a:ext cx="3917753" cy="2975957"/>
          </a:xfrm>
          <a:prstGeom prst="rect">
            <a:avLst/>
          </a:prstGeom>
        </p:spPr>
      </p:pic>
      <p:pic>
        <p:nvPicPr>
          <p:cNvPr id="12" name="Picture 11"/>
          <p:cNvPicPr>
            <a:picLocks noChangeAspect="1"/>
          </p:cNvPicPr>
          <p:nvPr/>
        </p:nvPicPr>
        <p:blipFill rotWithShape="1">
          <a:blip r:embed="rId3"/>
          <a:srcRect l="21059" t="24502" r="44294" b="40481"/>
          <a:stretch/>
        </p:blipFill>
        <p:spPr>
          <a:xfrm>
            <a:off x="3918470" y="1020265"/>
            <a:ext cx="3379305" cy="2561590"/>
          </a:xfrm>
          <a:prstGeom prst="rect">
            <a:avLst/>
          </a:prstGeom>
        </p:spPr>
      </p:pic>
      <p:sp>
        <p:nvSpPr>
          <p:cNvPr id="3" name="TextBox 2"/>
          <p:cNvSpPr txBox="1"/>
          <p:nvPr/>
        </p:nvSpPr>
        <p:spPr>
          <a:xfrm>
            <a:off x="631065" y="592428"/>
            <a:ext cx="6168981" cy="646331"/>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Standards</a:t>
            </a:r>
            <a:endParaRPr lang="en-US" sz="3600" dirty="0">
              <a:solidFill>
                <a:schemeClr val="accent5">
                  <a:lumMod val="75000"/>
                </a:schemeClr>
              </a:solidFill>
              <a:latin typeface="Arial Black" panose="020B0A04020102020204" pitchFamily="34" charset="0"/>
            </a:endParaRPr>
          </a:p>
        </p:txBody>
      </p:sp>
      <p:pic>
        <p:nvPicPr>
          <p:cNvPr id="5" name="Picture 4"/>
          <p:cNvPicPr>
            <a:picLocks noChangeAspect="1"/>
          </p:cNvPicPr>
          <p:nvPr/>
        </p:nvPicPr>
        <p:blipFill rotWithShape="1">
          <a:blip r:embed="rId4"/>
          <a:srcRect l="17781" t="19850" r="51453" b="23635"/>
          <a:stretch/>
        </p:blipFill>
        <p:spPr>
          <a:xfrm>
            <a:off x="528033" y="1455312"/>
            <a:ext cx="3000777" cy="4134120"/>
          </a:xfrm>
          <a:prstGeom prst="rect">
            <a:avLst/>
          </a:prstGeom>
        </p:spPr>
      </p:pic>
      <p:cxnSp>
        <p:nvCxnSpPr>
          <p:cNvPr id="7" name="Straight Connector 6"/>
          <p:cNvCxnSpPr/>
          <p:nvPr/>
        </p:nvCxnSpPr>
        <p:spPr>
          <a:xfrm>
            <a:off x="631065" y="4623515"/>
            <a:ext cx="27560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Callout 3 (No Border) 7"/>
          <p:cNvSpPr/>
          <p:nvPr/>
        </p:nvSpPr>
        <p:spPr>
          <a:xfrm>
            <a:off x="986521" y="5320169"/>
            <a:ext cx="2273513" cy="538526"/>
          </a:xfrm>
          <a:prstGeom prst="callout3">
            <a:avLst>
              <a:gd name="adj1" fmla="val 227"/>
              <a:gd name="adj2" fmla="val -849"/>
              <a:gd name="adj3" fmla="val -33733"/>
              <a:gd name="adj4" fmla="val -31634"/>
              <a:gd name="adj5" fmla="val -153152"/>
              <a:gd name="adj6" fmla="val -37247"/>
              <a:gd name="adj7" fmla="val -134014"/>
              <a:gd name="adj8" fmla="val -2236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longer used, but can’t delete…</a:t>
            </a:r>
            <a:endParaRPr lang="en-US" dirty="0">
              <a:solidFill>
                <a:schemeClr val="tx1"/>
              </a:solidFill>
            </a:endParaRPr>
          </a:p>
        </p:txBody>
      </p:sp>
      <p:sp>
        <p:nvSpPr>
          <p:cNvPr id="13" name="TextBox 12"/>
          <p:cNvSpPr txBox="1"/>
          <p:nvPr/>
        </p:nvSpPr>
        <p:spPr>
          <a:xfrm>
            <a:off x="3987298" y="4858504"/>
            <a:ext cx="1592751" cy="923330"/>
          </a:xfrm>
          <a:prstGeom prst="rect">
            <a:avLst/>
          </a:prstGeom>
          <a:solidFill>
            <a:schemeClr val="accent5">
              <a:lumMod val="20000"/>
              <a:lumOff val="80000"/>
            </a:schemeClr>
          </a:solidFill>
        </p:spPr>
        <p:txBody>
          <a:bodyPr wrap="square" rtlCol="0">
            <a:spAutoFit/>
          </a:bodyPr>
          <a:lstStyle/>
          <a:p>
            <a:r>
              <a:rPr lang="en-US" dirty="0" smtClean="0"/>
              <a:t>Course Competencies</a:t>
            </a:r>
          </a:p>
          <a:p>
            <a:r>
              <a:rPr lang="en-US" dirty="0" smtClean="0"/>
              <a:t> &amp; Indicators</a:t>
            </a:r>
            <a:endParaRPr lang="en-US" dirty="0"/>
          </a:p>
        </p:txBody>
      </p:sp>
      <p:sp>
        <p:nvSpPr>
          <p:cNvPr id="14" name="TextBox 13"/>
          <p:cNvSpPr txBox="1"/>
          <p:nvPr/>
        </p:nvSpPr>
        <p:spPr>
          <a:xfrm>
            <a:off x="6816215" y="2436983"/>
            <a:ext cx="2335437" cy="646331"/>
          </a:xfrm>
          <a:prstGeom prst="rect">
            <a:avLst/>
          </a:prstGeom>
          <a:solidFill>
            <a:schemeClr val="accent5">
              <a:lumMod val="20000"/>
              <a:lumOff val="80000"/>
            </a:schemeClr>
          </a:solidFill>
        </p:spPr>
        <p:txBody>
          <a:bodyPr wrap="square" rtlCol="0">
            <a:spAutoFit/>
          </a:bodyPr>
          <a:lstStyle/>
          <a:p>
            <a:r>
              <a:rPr lang="en-US" dirty="0" smtClean="0"/>
              <a:t>21</a:t>
            </a:r>
            <a:r>
              <a:rPr lang="en-US" baseline="30000" dirty="0" smtClean="0"/>
              <a:t>st</a:t>
            </a:r>
            <a:r>
              <a:rPr lang="en-US" dirty="0" smtClean="0"/>
              <a:t> Century</a:t>
            </a:r>
          </a:p>
          <a:p>
            <a:r>
              <a:rPr lang="en-US" dirty="0" smtClean="0"/>
              <a:t>Learning Expectations</a:t>
            </a:r>
            <a:endParaRPr lang="en-US" dirty="0"/>
          </a:p>
        </p:txBody>
      </p:sp>
    </p:spTree>
    <p:extLst>
      <p:ext uri="{BB962C8B-B14F-4D97-AF65-F5344CB8AC3E}">
        <p14:creationId xmlns:p14="http://schemas.microsoft.com/office/powerpoint/2010/main" val="415655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796" t="11147" r="9283" b="6389"/>
          <a:stretch/>
        </p:blipFill>
        <p:spPr>
          <a:xfrm>
            <a:off x="709682" y="1201003"/>
            <a:ext cx="5578630" cy="4797188"/>
          </a:xfrm>
          <a:prstGeom prst="rect">
            <a:avLst/>
          </a:prstGeom>
        </p:spPr>
      </p:pic>
      <p:sp>
        <p:nvSpPr>
          <p:cNvPr id="3" name="TextBox 2"/>
          <p:cNvSpPr txBox="1"/>
          <p:nvPr/>
        </p:nvSpPr>
        <p:spPr>
          <a:xfrm>
            <a:off x="5377219" y="2347316"/>
            <a:ext cx="3766782" cy="1200329"/>
          </a:xfrm>
          <a:prstGeom prst="rect">
            <a:avLst/>
          </a:prstGeom>
          <a:solidFill>
            <a:schemeClr val="accent5">
              <a:lumMod val="20000"/>
              <a:lumOff val="80000"/>
            </a:schemeClr>
          </a:solidFill>
        </p:spPr>
        <p:txBody>
          <a:bodyPr wrap="square" rtlCol="0">
            <a:spAutoFit/>
          </a:bodyPr>
          <a:lstStyle/>
          <a:p>
            <a:r>
              <a:rPr lang="en-US" dirty="0" smtClean="0"/>
              <a:t>“Description” is stored in standards table </a:t>
            </a:r>
            <a:r>
              <a:rPr lang="en-US" dirty="0" smtClean="0">
                <a:sym typeface="Wingdings" panose="05000000000000000000" pitchFamily="2" charset="2"/>
              </a:rPr>
              <a:t> if you change it, you change it for every student who ever had a grade on that standard.</a:t>
            </a:r>
            <a:endParaRPr lang="en-US" dirty="0"/>
          </a:p>
        </p:txBody>
      </p:sp>
      <p:sp>
        <p:nvSpPr>
          <p:cNvPr id="4" name="TextBox 3"/>
          <p:cNvSpPr txBox="1"/>
          <p:nvPr/>
        </p:nvSpPr>
        <p:spPr>
          <a:xfrm>
            <a:off x="5377219" y="3728014"/>
            <a:ext cx="3766782" cy="1477328"/>
          </a:xfrm>
          <a:prstGeom prst="rect">
            <a:avLst/>
          </a:prstGeom>
          <a:solidFill>
            <a:schemeClr val="accent5">
              <a:lumMod val="20000"/>
              <a:lumOff val="80000"/>
            </a:schemeClr>
          </a:solidFill>
        </p:spPr>
        <p:txBody>
          <a:bodyPr wrap="square" rtlCol="0">
            <a:spAutoFit/>
          </a:bodyPr>
          <a:lstStyle/>
          <a:p>
            <a:r>
              <a:rPr lang="en-US" dirty="0" smtClean="0"/>
              <a:t>Year 2:  We left description BLANK.  Teachers pasted statement of competency into COMMENT </a:t>
            </a:r>
            <a:r>
              <a:rPr lang="en-US" dirty="0" smtClean="0">
                <a:sym typeface="Wingdings" panose="05000000000000000000" pitchFamily="2" charset="2"/>
              </a:rPr>
              <a:t> stored in standards grades table, so can be changed next time you teach course…</a:t>
            </a:r>
            <a:endParaRPr lang="en-US" dirty="0"/>
          </a:p>
        </p:txBody>
      </p:sp>
      <p:sp>
        <p:nvSpPr>
          <p:cNvPr id="5" name="Oval 4"/>
          <p:cNvSpPr/>
          <p:nvPr/>
        </p:nvSpPr>
        <p:spPr>
          <a:xfrm>
            <a:off x="449880" y="5090539"/>
            <a:ext cx="5187141" cy="117883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2215" y="554672"/>
            <a:ext cx="2926782" cy="646331"/>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Standards</a:t>
            </a:r>
            <a:endParaRPr lang="en-US" sz="36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3447376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938" y="1794480"/>
            <a:ext cx="6011108" cy="1200329"/>
          </a:xfrm>
          <a:prstGeom prst="rect">
            <a:avLst/>
          </a:prstGeom>
          <a:noFill/>
        </p:spPr>
        <p:txBody>
          <a:bodyPr wrap="square" lIns="91440" tIns="45720" rIns="91440" bIns="45720">
            <a:spAutoFit/>
          </a:bodyPr>
          <a:lstStyle/>
          <a:p>
            <a:r>
              <a:rPr lang="en-US" sz="3600" b="0" cap="none" spc="0" dirty="0" smtClean="0">
                <a:ln w="0"/>
                <a:solidFill>
                  <a:schemeClr val="tx1"/>
                </a:solidFill>
              </a:rPr>
              <a:t>USE A SPREADSHEET for initial import of competencies!</a:t>
            </a:r>
            <a:endParaRPr lang="en-US" sz="3600" b="0" cap="none" spc="0" dirty="0">
              <a:ln w="0"/>
              <a:solidFill>
                <a:schemeClr val="tx1"/>
              </a:solidFill>
            </a:endParaRPr>
          </a:p>
        </p:txBody>
      </p:sp>
      <p:sp>
        <p:nvSpPr>
          <p:cNvPr id="3" name="Rectangle 2"/>
          <p:cNvSpPr/>
          <p:nvPr/>
        </p:nvSpPr>
        <p:spPr>
          <a:xfrm>
            <a:off x="1479938" y="3635004"/>
            <a:ext cx="6011108" cy="2308324"/>
          </a:xfrm>
          <a:prstGeom prst="rect">
            <a:avLst/>
          </a:prstGeom>
          <a:noFill/>
        </p:spPr>
        <p:txBody>
          <a:bodyPr wrap="square" lIns="91440" tIns="45720" rIns="91440" bIns="45720">
            <a:spAutoFit/>
          </a:bodyPr>
          <a:lstStyle/>
          <a:p>
            <a:r>
              <a:rPr lang="en-US" sz="3600" dirty="0" smtClean="0">
                <a:ln w="0"/>
              </a:rPr>
              <a:t>Individual changes  &amp; new competencies are entered by a secretary / data-entry person after approval by Dept.</a:t>
            </a:r>
            <a:endParaRPr lang="en-US" sz="3600" b="0" cap="none" spc="0" dirty="0">
              <a:ln w="0"/>
              <a:solidFill>
                <a:schemeClr val="tx1"/>
              </a:solidFill>
            </a:endParaRPr>
          </a:p>
        </p:txBody>
      </p:sp>
    </p:spTree>
    <p:extLst>
      <p:ext uri="{BB962C8B-B14F-4D97-AF65-F5344CB8AC3E}">
        <p14:creationId xmlns:p14="http://schemas.microsoft.com/office/powerpoint/2010/main" val="481338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807" t="11534" r="3296" b="7329"/>
          <a:stretch/>
        </p:blipFill>
        <p:spPr>
          <a:xfrm>
            <a:off x="2477193" y="1694158"/>
            <a:ext cx="6450676" cy="5039150"/>
          </a:xfrm>
          <a:prstGeom prst="rect">
            <a:avLst/>
          </a:prstGeom>
        </p:spPr>
      </p:pic>
      <p:sp>
        <p:nvSpPr>
          <p:cNvPr id="3" name="TextBox 2"/>
          <p:cNvSpPr txBox="1"/>
          <p:nvPr/>
        </p:nvSpPr>
        <p:spPr>
          <a:xfrm>
            <a:off x="0" y="523441"/>
            <a:ext cx="7798062" cy="646331"/>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Standards Conversion Scales</a:t>
            </a:r>
            <a:endParaRPr lang="en-US" sz="3600" dirty="0">
              <a:solidFill>
                <a:schemeClr val="accent5">
                  <a:lumMod val="75000"/>
                </a:schemeClr>
              </a:solidFill>
              <a:latin typeface="Arial Black" panose="020B0A04020102020204" pitchFamily="34" charset="0"/>
            </a:endParaRPr>
          </a:p>
        </p:txBody>
      </p:sp>
      <p:sp>
        <p:nvSpPr>
          <p:cNvPr id="4" name="TextBox 3"/>
          <p:cNvSpPr txBox="1"/>
          <p:nvPr/>
        </p:nvSpPr>
        <p:spPr>
          <a:xfrm>
            <a:off x="0" y="1154966"/>
            <a:ext cx="9143999" cy="461665"/>
          </a:xfrm>
          <a:prstGeom prst="rect">
            <a:avLst/>
          </a:prstGeom>
          <a:noFill/>
        </p:spPr>
        <p:txBody>
          <a:bodyPr wrap="square" rtlCol="0">
            <a:spAutoFit/>
          </a:bodyPr>
          <a:lstStyle/>
          <a:p>
            <a:r>
              <a:rPr lang="en-US" sz="2400" dirty="0" smtClean="0"/>
              <a:t>Our community OBSESSED over this before we began!!!</a:t>
            </a:r>
          </a:p>
        </p:txBody>
      </p:sp>
      <p:sp>
        <p:nvSpPr>
          <p:cNvPr id="5" name="TextBox 4"/>
          <p:cNvSpPr txBox="1"/>
          <p:nvPr/>
        </p:nvSpPr>
        <p:spPr>
          <a:xfrm>
            <a:off x="152400" y="2310878"/>
            <a:ext cx="2324793" cy="3046988"/>
          </a:xfrm>
          <a:prstGeom prst="rect">
            <a:avLst/>
          </a:prstGeom>
          <a:noFill/>
        </p:spPr>
        <p:txBody>
          <a:bodyPr wrap="square" rtlCol="0">
            <a:spAutoFit/>
          </a:bodyPr>
          <a:lstStyle/>
          <a:p>
            <a:r>
              <a:rPr lang="en-US" sz="2400" dirty="0" smtClean="0"/>
              <a:t>CARE with this aides transition-</a:t>
            </a:r>
            <a:r>
              <a:rPr lang="en-US" sz="2400" dirty="0" smtClean="0">
                <a:sym typeface="Wingdings" panose="05000000000000000000" pitchFamily="2" charset="2"/>
              </a:rPr>
              <a:t>- teachers can enter percentage grade &amp; system auto-calculates competency 0-4 mark.</a:t>
            </a:r>
            <a:endParaRPr lang="en-US" sz="2400" dirty="0" smtClean="0"/>
          </a:p>
        </p:txBody>
      </p:sp>
    </p:spTree>
    <p:extLst>
      <p:ext uri="{BB962C8B-B14F-4D97-AF65-F5344CB8AC3E}">
        <p14:creationId xmlns:p14="http://schemas.microsoft.com/office/powerpoint/2010/main" val="117593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526"/>
            <a:ext cx="8509819" cy="1325563"/>
          </a:xfrm>
        </p:spPr>
        <p:txBody>
          <a:bodyPr/>
          <a:lstStyle/>
          <a:p>
            <a:r>
              <a:rPr lang="en-US" sz="3600" dirty="0" smtClean="0"/>
              <a:t>Different Interpretations:</a:t>
            </a:r>
            <a:br>
              <a:rPr lang="en-US" sz="3600" dirty="0" smtClean="0"/>
            </a:br>
            <a:r>
              <a:rPr lang="en-US" dirty="0" smtClean="0"/>
              <a:t>Traditional Assignments</a:t>
            </a:r>
            <a:endParaRPr lang="en-US" dirty="0"/>
          </a:p>
        </p:txBody>
      </p:sp>
      <p:sp>
        <p:nvSpPr>
          <p:cNvPr id="3" name="Content Placeholder 2"/>
          <p:cNvSpPr txBox="1">
            <a:spLocks/>
          </p:cNvSpPr>
          <p:nvPr/>
        </p:nvSpPr>
        <p:spPr>
          <a:xfrm>
            <a:off x="675321" y="2515747"/>
            <a:ext cx="8155858" cy="4113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a separate Pass/Fail for competencies</a:t>
            </a:r>
          </a:p>
          <a:p>
            <a:r>
              <a:rPr lang="en-US" sz="3200" dirty="0" smtClean="0"/>
              <a:t>high-stakes “competency-based assessments” </a:t>
            </a:r>
          </a:p>
          <a:p>
            <a:r>
              <a:rPr lang="en-US" sz="3200" dirty="0"/>
              <a:t>a</a:t>
            </a:r>
            <a:r>
              <a:rPr lang="en-US" sz="3200" dirty="0" smtClean="0"/>
              <a:t>ssignments grouped and averaged by course competency; any competency average below passing=manual “F”</a:t>
            </a:r>
          </a:p>
          <a:p>
            <a:r>
              <a:rPr lang="en-US" sz="3200" dirty="0" smtClean="0"/>
              <a:t>assessments grouped by competency; mode or most recent </a:t>
            </a:r>
            <a:r>
              <a:rPr lang="en-US" sz="3200" dirty="0" err="1" smtClean="0"/>
              <a:t>vs</a:t>
            </a:r>
            <a:r>
              <a:rPr lang="en-US" sz="3200" dirty="0" smtClean="0"/>
              <a:t> average; manual “F”</a:t>
            </a:r>
          </a:p>
          <a:p>
            <a:r>
              <a:rPr lang="en-US" sz="3200" dirty="0" smtClean="0"/>
              <a:t>“Teacher Gut” grade + narrative (usually K-2)</a:t>
            </a:r>
            <a:endParaRPr lang="en-US" sz="3200" dirty="0"/>
          </a:p>
        </p:txBody>
      </p:sp>
      <p:sp>
        <p:nvSpPr>
          <p:cNvPr id="4" name="Content Placeholder 2"/>
          <p:cNvSpPr txBox="1">
            <a:spLocks/>
          </p:cNvSpPr>
          <p:nvPr/>
        </p:nvSpPr>
        <p:spPr>
          <a:xfrm>
            <a:off x="-1" y="1400581"/>
            <a:ext cx="9144001" cy="1015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t>Traditional Percentage or Points-based grades with…</a:t>
            </a:r>
          </a:p>
          <a:p>
            <a:pPr marL="0" indent="0">
              <a:buNone/>
            </a:pPr>
            <a:endParaRPr lang="en-US" sz="3600" dirty="0"/>
          </a:p>
        </p:txBody>
      </p:sp>
    </p:spTree>
    <p:extLst>
      <p:ext uri="{BB962C8B-B14F-4D97-AF65-F5344CB8AC3E}">
        <p14:creationId xmlns:p14="http://schemas.microsoft.com/office/powerpoint/2010/main" val="3749879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830" t="29261" r="3977" b="11648"/>
          <a:stretch/>
        </p:blipFill>
        <p:spPr>
          <a:xfrm>
            <a:off x="2144683" y="2744968"/>
            <a:ext cx="6771129" cy="3938465"/>
          </a:xfrm>
          <a:prstGeom prst="rect">
            <a:avLst/>
          </a:prstGeom>
        </p:spPr>
      </p:pic>
      <p:sp>
        <p:nvSpPr>
          <p:cNvPr id="3" name="TextBox 2"/>
          <p:cNvSpPr txBox="1"/>
          <p:nvPr/>
        </p:nvSpPr>
        <p:spPr>
          <a:xfrm>
            <a:off x="0" y="554672"/>
            <a:ext cx="8571785" cy="646331"/>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Standards Conversion Scales</a:t>
            </a:r>
            <a:endParaRPr lang="en-US" sz="3600" dirty="0">
              <a:solidFill>
                <a:schemeClr val="accent5">
                  <a:lumMod val="75000"/>
                </a:schemeClr>
              </a:solidFill>
              <a:latin typeface="Arial Black" panose="020B0A04020102020204" pitchFamily="34" charset="0"/>
            </a:endParaRPr>
          </a:p>
        </p:txBody>
      </p:sp>
      <p:sp>
        <p:nvSpPr>
          <p:cNvPr id="4" name="TextBox 3"/>
          <p:cNvSpPr txBox="1"/>
          <p:nvPr/>
        </p:nvSpPr>
        <p:spPr>
          <a:xfrm>
            <a:off x="0" y="1424483"/>
            <a:ext cx="9143999" cy="1077218"/>
          </a:xfrm>
          <a:prstGeom prst="rect">
            <a:avLst/>
          </a:prstGeom>
          <a:noFill/>
        </p:spPr>
        <p:txBody>
          <a:bodyPr wrap="square" rtlCol="0">
            <a:spAutoFit/>
          </a:bodyPr>
          <a:lstStyle/>
          <a:p>
            <a:r>
              <a:rPr lang="en-US" sz="2400" dirty="0" smtClean="0"/>
              <a:t>We use different “conversion scale” for each type of competency because it’s a convenient way to QUERY.  </a:t>
            </a:r>
            <a:r>
              <a:rPr lang="en-US" sz="1600" dirty="0" err="1" smtClean="0"/>
              <a:t>Ie</a:t>
            </a:r>
            <a:r>
              <a:rPr lang="en-US" sz="1600" dirty="0"/>
              <a:t>, All students failing two or more competencies in a course, </a:t>
            </a:r>
            <a:r>
              <a:rPr lang="en-US" sz="1600" dirty="0" err="1"/>
              <a:t>vs</a:t>
            </a:r>
            <a:r>
              <a:rPr lang="en-US" sz="1600" dirty="0"/>
              <a:t> all students with a failing overall competency average</a:t>
            </a:r>
            <a:r>
              <a:rPr lang="en-US" sz="1600" dirty="0" smtClean="0"/>
              <a:t>…    </a:t>
            </a:r>
            <a:endParaRPr lang="en-US" sz="2400" dirty="0"/>
          </a:p>
        </p:txBody>
      </p:sp>
      <p:sp>
        <p:nvSpPr>
          <p:cNvPr id="6" name="TextBox 5"/>
          <p:cNvSpPr txBox="1"/>
          <p:nvPr/>
        </p:nvSpPr>
        <p:spPr>
          <a:xfrm>
            <a:off x="109451" y="3380718"/>
            <a:ext cx="1925782" cy="1938992"/>
          </a:xfrm>
          <a:prstGeom prst="rect">
            <a:avLst/>
          </a:prstGeom>
          <a:noFill/>
        </p:spPr>
        <p:txBody>
          <a:bodyPr wrap="square" rtlCol="0">
            <a:spAutoFit/>
          </a:bodyPr>
          <a:lstStyle/>
          <a:p>
            <a:r>
              <a:rPr lang="en-US" sz="2400" dirty="0" smtClean="0"/>
              <a:t>Conversion values in each scale are identical for us.</a:t>
            </a:r>
          </a:p>
        </p:txBody>
      </p:sp>
    </p:spTree>
    <p:extLst>
      <p:ext uri="{BB962C8B-B14F-4D97-AF65-F5344CB8AC3E}">
        <p14:creationId xmlns:p14="http://schemas.microsoft.com/office/powerpoint/2010/main" val="1830577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96836" y="4358854"/>
            <a:ext cx="3206839" cy="1848762"/>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732322" y="4358854"/>
            <a:ext cx="3206839" cy="1848762"/>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Content Competency Marks</a:t>
            </a:r>
            <a:endParaRPr lang="en-US" dirty="0"/>
          </a:p>
        </p:txBody>
      </p:sp>
      <p:sp>
        <p:nvSpPr>
          <p:cNvPr id="3" name="Rectangle 2"/>
          <p:cNvSpPr/>
          <p:nvPr/>
        </p:nvSpPr>
        <p:spPr>
          <a:xfrm>
            <a:off x="169724" y="1583118"/>
            <a:ext cx="8974276" cy="561692"/>
          </a:xfrm>
          <a:prstGeom prst="rect">
            <a:avLst/>
          </a:prstGeom>
          <a:noFill/>
        </p:spPr>
        <p:txBody>
          <a:bodyPr wrap="square" lIns="68580" tIns="34290" rIns="68580" bIns="34290">
            <a:spAutoFit/>
          </a:bodyPr>
          <a:lstStyle/>
          <a:p>
            <a:r>
              <a:rPr lang="en-US" sz="3200" dirty="0">
                <a:ln w="0"/>
              </a:rPr>
              <a:t>Marks are numeric: </a:t>
            </a:r>
            <a:r>
              <a:rPr lang="en-US" sz="3200" dirty="0" smtClean="0">
                <a:ln w="0"/>
              </a:rPr>
              <a:t>0 - 4  (“Passing</a:t>
            </a:r>
            <a:r>
              <a:rPr lang="en-US" sz="3200" dirty="0">
                <a:ln w="0"/>
              </a:rPr>
              <a:t>” = </a:t>
            </a:r>
            <a:r>
              <a:rPr lang="en-US" sz="3200" dirty="0" smtClean="0">
                <a:ln w="0"/>
              </a:rPr>
              <a:t>2.5)</a:t>
            </a:r>
            <a:endParaRPr lang="en-US" sz="3200" dirty="0">
              <a:ln w="0"/>
            </a:endParaRPr>
          </a:p>
        </p:txBody>
      </p:sp>
      <p:sp>
        <p:nvSpPr>
          <p:cNvPr id="4" name="Rectangle 3"/>
          <p:cNvSpPr/>
          <p:nvPr/>
        </p:nvSpPr>
        <p:spPr>
          <a:xfrm>
            <a:off x="169724" y="2309895"/>
            <a:ext cx="8974276" cy="561692"/>
          </a:xfrm>
          <a:prstGeom prst="rect">
            <a:avLst/>
          </a:prstGeom>
          <a:noFill/>
        </p:spPr>
        <p:txBody>
          <a:bodyPr wrap="square" lIns="68580" tIns="34290" rIns="68580" bIns="34290">
            <a:spAutoFit/>
          </a:bodyPr>
          <a:lstStyle/>
          <a:p>
            <a:r>
              <a:rPr lang="en-US" sz="3200" dirty="0" smtClean="0">
                <a:ln w="0"/>
              </a:rPr>
              <a:t>4 point rubric for each competency or indicator</a:t>
            </a:r>
          </a:p>
        </p:txBody>
      </p:sp>
      <p:sp>
        <p:nvSpPr>
          <p:cNvPr id="5" name="Rectangle 4"/>
          <p:cNvSpPr/>
          <p:nvPr/>
        </p:nvSpPr>
        <p:spPr>
          <a:xfrm>
            <a:off x="169724" y="3115013"/>
            <a:ext cx="8974276" cy="1054135"/>
          </a:xfrm>
          <a:prstGeom prst="rect">
            <a:avLst/>
          </a:prstGeom>
          <a:noFill/>
        </p:spPr>
        <p:txBody>
          <a:bodyPr wrap="square" lIns="68580" tIns="34290" rIns="68580" bIns="34290">
            <a:spAutoFit/>
          </a:bodyPr>
          <a:lstStyle/>
          <a:p>
            <a:r>
              <a:rPr lang="en-US" sz="3200" dirty="0" smtClean="0">
                <a:ln w="0"/>
              </a:rPr>
              <a:t>Competency (indicator) mark = WEIGHTED AVERAGE of rubric scores</a:t>
            </a:r>
            <a:endParaRPr lang="en-US" sz="3200" dirty="0">
              <a:ln w="0"/>
            </a:endParaRPr>
          </a:p>
        </p:txBody>
      </p:sp>
      <p:sp>
        <p:nvSpPr>
          <p:cNvPr id="6" name="Rectangle 5"/>
          <p:cNvSpPr/>
          <p:nvPr/>
        </p:nvSpPr>
        <p:spPr>
          <a:xfrm>
            <a:off x="890096" y="4639230"/>
            <a:ext cx="2820321" cy="1361911"/>
          </a:xfrm>
          <a:prstGeom prst="rect">
            <a:avLst/>
          </a:prstGeom>
          <a:noFill/>
        </p:spPr>
        <p:txBody>
          <a:bodyPr wrap="square" lIns="68580" tIns="34290" rIns="68580" bIns="34290">
            <a:spAutoFit/>
          </a:bodyPr>
          <a:lstStyle/>
          <a:p>
            <a:pPr algn="ctr"/>
            <a:r>
              <a:rPr lang="en-US" sz="2800" dirty="0" smtClean="0">
                <a:ln w="0"/>
              </a:rPr>
              <a:t>WEIGHTED AVG of competency </a:t>
            </a:r>
            <a:r>
              <a:rPr lang="en-US" sz="2800" b="1" dirty="0" smtClean="0">
                <a:ln w="0"/>
              </a:rPr>
              <a:t>rubric scores</a:t>
            </a:r>
            <a:endParaRPr lang="en-US" sz="2800" b="1" dirty="0">
              <a:ln w="0"/>
            </a:endParaRPr>
          </a:p>
        </p:txBody>
      </p:sp>
      <p:sp>
        <p:nvSpPr>
          <p:cNvPr id="7" name="Rectangle 6"/>
          <p:cNvSpPr/>
          <p:nvPr/>
        </p:nvSpPr>
        <p:spPr>
          <a:xfrm>
            <a:off x="5832133" y="4602280"/>
            <a:ext cx="3007216" cy="1361911"/>
          </a:xfrm>
          <a:prstGeom prst="rect">
            <a:avLst/>
          </a:prstGeom>
          <a:noFill/>
        </p:spPr>
        <p:txBody>
          <a:bodyPr wrap="square" lIns="68580" tIns="34290" rIns="68580" bIns="34290">
            <a:spAutoFit/>
          </a:bodyPr>
          <a:lstStyle/>
          <a:p>
            <a:pPr algn="ctr"/>
            <a:r>
              <a:rPr lang="en-US" sz="2800" dirty="0" smtClean="0">
                <a:ln w="0"/>
              </a:rPr>
              <a:t>“Traditional” average of </a:t>
            </a:r>
            <a:r>
              <a:rPr lang="en-US" sz="2800" b="1" dirty="0" smtClean="0">
                <a:ln w="0"/>
              </a:rPr>
              <a:t>assignment grades</a:t>
            </a:r>
            <a:endParaRPr lang="en-US" sz="2800" b="1" dirty="0">
              <a:ln w="0"/>
            </a:endParaRPr>
          </a:p>
        </p:txBody>
      </p:sp>
      <p:sp>
        <p:nvSpPr>
          <p:cNvPr id="11" name="Rectangle 10"/>
          <p:cNvSpPr/>
          <p:nvPr/>
        </p:nvSpPr>
        <p:spPr>
          <a:xfrm>
            <a:off x="4224270" y="4842456"/>
            <a:ext cx="1210615" cy="244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12692" y="5283235"/>
            <a:ext cx="1210615" cy="244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8792520">
            <a:off x="3919521" y="5203231"/>
            <a:ext cx="1796955" cy="125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589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916169" y="2622190"/>
            <a:ext cx="3932261" cy="3956647"/>
          </a:xfrm>
          <a:prstGeom prst="rect">
            <a:avLst/>
          </a:prstGeom>
        </p:spPr>
      </p:pic>
      <p:sp>
        <p:nvSpPr>
          <p:cNvPr id="3" name="Title 2"/>
          <p:cNvSpPr>
            <a:spLocks noGrp="1"/>
          </p:cNvSpPr>
          <p:nvPr>
            <p:ph type="title"/>
          </p:nvPr>
        </p:nvSpPr>
        <p:spPr/>
        <p:txBody>
          <a:bodyPr>
            <a:normAutofit/>
          </a:bodyPr>
          <a:lstStyle/>
          <a:p>
            <a:r>
              <a:rPr lang="en-US" sz="4000" dirty="0" smtClean="0"/>
              <a:t>Competency Marks Example: Formative </a:t>
            </a:r>
            <a:r>
              <a:rPr lang="en-US" sz="4000" dirty="0" err="1" smtClean="0"/>
              <a:t>vs</a:t>
            </a:r>
            <a:r>
              <a:rPr lang="en-US" sz="4000" dirty="0" smtClean="0"/>
              <a:t> Summative</a:t>
            </a:r>
            <a:endParaRPr lang="en-US" sz="4000" dirty="0"/>
          </a:p>
        </p:txBody>
      </p:sp>
      <p:sp>
        <p:nvSpPr>
          <p:cNvPr id="8" name="Rectangle 7"/>
          <p:cNvSpPr/>
          <p:nvPr/>
        </p:nvSpPr>
        <p:spPr>
          <a:xfrm>
            <a:off x="0" y="1531676"/>
            <a:ext cx="8974276" cy="1054135"/>
          </a:xfrm>
          <a:prstGeom prst="rect">
            <a:avLst/>
          </a:prstGeom>
          <a:noFill/>
        </p:spPr>
        <p:txBody>
          <a:bodyPr wrap="square" lIns="68580" tIns="34290" rIns="68580" bIns="34290">
            <a:spAutoFit/>
          </a:bodyPr>
          <a:lstStyle/>
          <a:p>
            <a:r>
              <a:rPr lang="en-US" sz="3200" dirty="0" smtClean="0">
                <a:ln w="0"/>
              </a:rPr>
              <a:t>“Weighted Average” still means the system considers how many points the assignment is worth…</a:t>
            </a:r>
            <a:endParaRPr lang="en-US" sz="3200" dirty="0">
              <a:ln w="0"/>
            </a:endParaRPr>
          </a:p>
        </p:txBody>
      </p:sp>
      <p:sp>
        <p:nvSpPr>
          <p:cNvPr id="11" name="Oval 10"/>
          <p:cNvSpPr/>
          <p:nvPr/>
        </p:nvSpPr>
        <p:spPr>
          <a:xfrm>
            <a:off x="5286894" y="3437312"/>
            <a:ext cx="640080" cy="64008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46620" y="3437312"/>
            <a:ext cx="640080" cy="64008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4175" y="2892353"/>
            <a:ext cx="4176632" cy="3416320"/>
          </a:xfrm>
          <a:prstGeom prst="rect">
            <a:avLst/>
          </a:prstGeom>
          <a:noFill/>
        </p:spPr>
        <p:txBody>
          <a:bodyPr wrap="square" rtlCol="0">
            <a:spAutoFit/>
          </a:bodyPr>
          <a:lstStyle/>
          <a:p>
            <a:r>
              <a:rPr lang="en-US" sz="2400" dirty="0" smtClean="0">
                <a:sym typeface="Symbol" panose="05050102010706020507" pitchFamily="18" charset="2"/>
              </a:rPr>
              <a:t></a:t>
            </a:r>
            <a:r>
              <a:rPr lang="en-US" sz="2400" dirty="0" smtClean="0"/>
              <a:t>Students tended not to do formative assessments because they weren’t being graded.</a:t>
            </a:r>
          </a:p>
          <a:p>
            <a:pPr marL="342900" indent="-342900">
              <a:buFont typeface="Wingdings" panose="05000000000000000000" pitchFamily="2" charset="2"/>
              <a:buChar char="à"/>
            </a:pPr>
            <a:r>
              <a:rPr lang="en-US" sz="2400" dirty="0" smtClean="0">
                <a:sym typeface="Wingdings" panose="05000000000000000000" pitchFamily="2" charset="2"/>
              </a:rPr>
              <a:t>“HW” formatives often can </a:t>
            </a:r>
            <a:r>
              <a:rPr lang="en-US" sz="2400" b="1" dirty="0" smtClean="0">
                <a:sym typeface="Wingdings" panose="05000000000000000000" pitchFamily="2" charset="2"/>
              </a:rPr>
              <a:t>not</a:t>
            </a:r>
            <a:r>
              <a:rPr lang="en-US" sz="2400" dirty="0" smtClean="0">
                <a:sym typeface="Wingdings" panose="05000000000000000000" pitchFamily="2" charset="2"/>
              </a:rPr>
              <a:t> be redone / late</a:t>
            </a:r>
          </a:p>
          <a:p>
            <a:r>
              <a:rPr lang="en-US" sz="2400" dirty="0">
                <a:sym typeface="Symbol" panose="05050102010706020507" pitchFamily="18" charset="2"/>
              </a:rPr>
              <a:t> </a:t>
            </a:r>
            <a:r>
              <a:rPr lang="en-US" sz="2400" dirty="0" smtClean="0">
                <a:sym typeface="Wingdings" panose="05000000000000000000" pitchFamily="2" charset="2"/>
              </a:rPr>
              <a:t>Some formatives are “ticket” to take summative</a:t>
            </a:r>
            <a:endParaRPr lang="en-US" sz="2400" dirty="0">
              <a:sym typeface="Wingdings" panose="05000000000000000000" pitchFamily="2" charset="2"/>
            </a:endParaRPr>
          </a:p>
          <a:p>
            <a:r>
              <a:rPr lang="en-US" sz="2400" dirty="0">
                <a:sym typeface="Symbol" panose="05050102010706020507" pitchFamily="18" charset="2"/>
              </a:rPr>
              <a:t> </a:t>
            </a:r>
            <a:r>
              <a:rPr lang="en-US" sz="2400" dirty="0" smtClean="0">
                <a:sym typeface="Wingdings" panose="05000000000000000000" pitchFamily="2" charset="2"/>
              </a:rPr>
              <a:t>Teacher can easily exempt formatives as appropriate</a:t>
            </a:r>
            <a:endParaRPr lang="en-US" sz="2400" dirty="0"/>
          </a:p>
        </p:txBody>
      </p:sp>
    </p:spTree>
    <p:extLst>
      <p:ext uri="{BB962C8B-B14F-4D97-AF65-F5344CB8AC3E}">
        <p14:creationId xmlns:p14="http://schemas.microsoft.com/office/powerpoint/2010/main" val="776198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53402" y="2805164"/>
            <a:ext cx="5517358" cy="2572735"/>
          </a:xfrm>
          <a:prstGeom prst="rect">
            <a:avLst/>
          </a:prstGeom>
        </p:spPr>
      </p:pic>
      <p:sp>
        <p:nvSpPr>
          <p:cNvPr id="10" name="TextBox 9"/>
          <p:cNvSpPr txBox="1"/>
          <p:nvPr/>
        </p:nvSpPr>
        <p:spPr>
          <a:xfrm>
            <a:off x="6492240" y="3254629"/>
            <a:ext cx="2568369" cy="3481685"/>
          </a:xfrm>
          <a:prstGeom prst="roundRect">
            <a:avLst/>
          </a:prstGeom>
          <a:solidFill>
            <a:schemeClr val="accent5">
              <a:lumMod val="40000"/>
              <a:lumOff val="60000"/>
              <a:alpha val="50000"/>
            </a:schemeClr>
          </a:solidFill>
        </p:spPr>
        <p:txBody>
          <a:bodyPr wrap="square" rtlCol="0">
            <a:spAutoFit/>
          </a:bodyPr>
          <a:lstStyle/>
          <a:p>
            <a:r>
              <a:rPr lang="en-US" sz="2400" dirty="0" smtClean="0"/>
              <a:t>For this indicator, only single most recent assessment “counts” at any time…</a:t>
            </a:r>
          </a:p>
          <a:p>
            <a:r>
              <a:rPr lang="en-US" dirty="0" smtClean="0"/>
              <a:t>(next year, most recent TWO counted)</a:t>
            </a:r>
            <a:endParaRPr lang="en-US" dirty="0"/>
          </a:p>
        </p:txBody>
      </p:sp>
      <p:sp>
        <p:nvSpPr>
          <p:cNvPr id="2" name="Title 1"/>
          <p:cNvSpPr>
            <a:spLocks noGrp="1"/>
          </p:cNvSpPr>
          <p:nvPr>
            <p:ph type="title"/>
          </p:nvPr>
        </p:nvSpPr>
        <p:spPr/>
        <p:txBody>
          <a:bodyPr>
            <a:normAutofit/>
          </a:bodyPr>
          <a:lstStyle/>
          <a:p>
            <a:r>
              <a:rPr lang="en-US" sz="4000" dirty="0" smtClean="0"/>
              <a:t>Competency Marks Example: Incremental / Most Recent</a:t>
            </a:r>
            <a:endParaRPr lang="en-US" sz="4000" dirty="0"/>
          </a:p>
        </p:txBody>
      </p:sp>
      <p:sp>
        <p:nvSpPr>
          <p:cNvPr id="3" name="TextBox 2"/>
          <p:cNvSpPr txBox="1"/>
          <p:nvPr/>
        </p:nvSpPr>
        <p:spPr>
          <a:xfrm>
            <a:off x="1" y="1297938"/>
            <a:ext cx="9143999" cy="1569660"/>
          </a:xfrm>
          <a:prstGeom prst="rect">
            <a:avLst/>
          </a:prstGeom>
          <a:noFill/>
        </p:spPr>
        <p:txBody>
          <a:bodyPr wrap="square" rtlCol="0">
            <a:spAutoFit/>
          </a:bodyPr>
          <a:lstStyle/>
          <a:p>
            <a:r>
              <a:rPr lang="en-US" sz="2400" dirty="0" smtClean="0"/>
              <a:t>Math Problem Solving Indicator – “OPEN”</a:t>
            </a:r>
          </a:p>
          <a:p>
            <a:r>
              <a:rPr lang="en-US" sz="2400" dirty="0" smtClean="0"/>
              <a:t>Expectations on rubrics increase throughout year – </a:t>
            </a:r>
          </a:p>
          <a:p>
            <a:r>
              <a:rPr lang="en-US" sz="2400" dirty="0"/>
              <a:t>	</a:t>
            </a:r>
            <a:r>
              <a:rPr lang="en-US" sz="2400" dirty="0" smtClean="0"/>
              <a:t>3 incremental rubrics</a:t>
            </a:r>
          </a:p>
          <a:p>
            <a:r>
              <a:rPr lang="en-US" sz="2400" dirty="0" smtClean="0"/>
              <a:t>When next level assessment is taken, teacher “exempts” previous one….</a:t>
            </a:r>
            <a:endParaRPr lang="en-US" sz="2400" dirty="0"/>
          </a:p>
        </p:txBody>
      </p:sp>
      <p:sp>
        <p:nvSpPr>
          <p:cNvPr id="6" name="TextBox 5"/>
          <p:cNvSpPr txBox="1"/>
          <p:nvPr/>
        </p:nvSpPr>
        <p:spPr>
          <a:xfrm>
            <a:off x="1302639" y="5464423"/>
            <a:ext cx="3119731" cy="1328023"/>
          </a:xfrm>
          <a:prstGeom prst="roundRect">
            <a:avLst/>
          </a:prstGeom>
          <a:solidFill>
            <a:schemeClr val="accent5">
              <a:lumMod val="40000"/>
              <a:lumOff val="60000"/>
              <a:alpha val="50000"/>
            </a:schemeClr>
          </a:solidFill>
        </p:spPr>
        <p:txBody>
          <a:bodyPr wrap="square" rtlCol="0">
            <a:spAutoFit/>
          </a:bodyPr>
          <a:lstStyle/>
          <a:p>
            <a:pPr algn="ctr"/>
            <a:r>
              <a:rPr lang="en-US" sz="2400" dirty="0" smtClean="0"/>
              <a:t>“Exempt” – </a:t>
            </a:r>
          </a:p>
          <a:p>
            <a:pPr algn="ctr"/>
            <a:r>
              <a:rPr lang="en-US" sz="2400" dirty="0" smtClean="0"/>
              <a:t>NOT counting toward weighted </a:t>
            </a:r>
            <a:r>
              <a:rPr lang="en-US" sz="2400" dirty="0" err="1" smtClean="0"/>
              <a:t>avg</a:t>
            </a:r>
            <a:r>
              <a:rPr lang="en-US" sz="2400" dirty="0" smtClean="0"/>
              <a:t> </a:t>
            </a:r>
            <a:endParaRPr lang="en-US" sz="2400" dirty="0"/>
          </a:p>
        </p:txBody>
      </p:sp>
      <p:cxnSp>
        <p:nvCxnSpPr>
          <p:cNvPr id="8" name="Straight Arrow Connector 7"/>
          <p:cNvCxnSpPr/>
          <p:nvPr/>
        </p:nvCxnSpPr>
        <p:spPr>
          <a:xfrm flipH="1" flipV="1">
            <a:off x="1724621" y="5178948"/>
            <a:ext cx="154546" cy="37348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71898" y="5191156"/>
            <a:ext cx="154546" cy="37348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170760" y="3976623"/>
            <a:ext cx="321480" cy="27582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569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72494" y="5236356"/>
            <a:ext cx="4602879" cy="1444877"/>
          </a:xfrm>
          <a:prstGeom prst="rect">
            <a:avLst/>
          </a:prstGeom>
        </p:spPr>
      </p:pic>
      <p:pic>
        <p:nvPicPr>
          <p:cNvPr id="5" name="Picture 4"/>
          <p:cNvPicPr>
            <a:picLocks noChangeAspect="1"/>
          </p:cNvPicPr>
          <p:nvPr/>
        </p:nvPicPr>
        <p:blipFill>
          <a:blip r:embed="rId3"/>
          <a:stretch>
            <a:fillRect/>
          </a:stretch>
        </p:blipFill>
        <p:spPr>
          <a:xfrm>
            <a:off x="1732892" y="2362079"/>
            <a:ext cx="6779340" cy="2597121"/>
          </a:xfrm>
          <a:prstGeom prst="rect">
            <a:avLst/>
          </a:prstGeom>
        </p:spPr>
      </p:pic>
      <p:sp>
        <p:nvSpPr>
          <p:cNvPr id="15" name="U-Turn Arrow 14"/>
          <p:cNvSpPr/>
          <p:nvPr/>
        </p:nvSpPr>
        <p:spPr>
          <a:xfrm rot="16200000">
            <a:off x="558071" y="4127335"/>
            <a:ext cx="1079109" cy="2003235"/>
          </a:xfrm>
          <a:prstGeom prst="uturnArrow">
            <a:avLst>
              <a:gd name="adj1" fmla="val 14215"/>
              <a:gd name="adj2" fmla="val 18067"/>
              <a:gd name="adj3" fmla="val 23459"/>
              <a:gd name="adj4" fmla="val 41054"/>
              <a:gd name="adj5" fmla="val 817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 y="9526"/>
            <a:ext cx="6752493" cy="1325563"/>
          </a:xfrm>
        </p:spPr>
        <p:txBody>
          <a:bodyPr>
            <a:normAutofit/>
          </a:bodyPr>
          <a:lstStyle/>
          <a:p>
            <a:r>
              <a:rPr lang="en-US" sz="4000" dirty="0" smtClean="0"/>
              <a:t>Competency Marks Example: Indicators</a:t>
            </a:r>
            <a:endParaRPr lang="en-US" sz="4000" dirty="0"/>
          </a:p>
        </p:txBody>
      </p:sp>
      <p:sp>
        <p:nvSpPr>
          <p:cNvPr id="3" name="TextBox 2"/>
          <p:cNvSpPr txBox="1"/>
          <p:nvPr/>
        </p:nvSpPr>
        <p:spPr>
          <a:xfrm>
            <a:off x="1" y="1161750"/>
            <a:ext cx="9143999" cy="1200329"/>
          </a:xfrm>
          <a:prstGeom prst="rect">
            <a:avLst/>
          </a:prstGeom>
          <a:noFill/>
        </p:spPr>
        <p:txBody>
          <a:bodyPr wrap="square" rtlCol="0">
            <a:spAutoFit/>
          </a:bodyPr>
          <a:lstStyle/>
          <a:p>
            <a:r>
              <a:rPr lang="en-US" sz="2400" dirty="0" smtClean="0"/>
              <a:t>Science Process Competency – “Open”</a:t>
            </a:r>
          </a:p>
          <a:p>
            <a:r>
              <a:rPr lang="en-US" sz="2400" dirty="0" smtClean="0"/>
              <a:t>Multiple Indicators – BREADTH --student can be “competent” in science process in many ways:</a:t>
            </a:r>
          </a:p>
        </p:txBody>
      </p:sp>
      <p:sp>
        <p:nvSpPr>
          <p:cNvPr id="7" name="TextBox 6"/>
          <p:cNvSpPr txBox="1"/>
          <p:nvPr/>
        </p:nvSpPr>
        <p:spPr>
          <a:xfrm>
            <a:off x="445209" y="5059883"/>
            <a:ext cx="2878283" cy="1328023"/>
          </a:xfrm>
          <a:prstGeom prst="roundRect">
            <a:avLst/>
          </a:prstGeom>
          <a:solidFill>
            <a:schemeClr val="accent5">
              <a:lumMod val="40000"/>
              <a:lumOff val="60000"/>
            </a:schemeClr>
          </a:solidFill>
        </p:spPr>
        <p:txBody>
          <a:bodyPr wrap="square" rtlCol="0">
            <a:spAutoFit/>
          </a:bodyPr>
          <a:lstStyle/>
          <a:p>
            <a:r>
              <a:rPr lang="en-US" dirty="0" smtClean="0"/>
              <a:t>… Summer Competency Recovery Project – manual override of calculated competency grade…</a:t>
            </a:r>
            <a:endParaRPr lang="en-US" dirty="0"/>
          </a:p>
        </p:txBody>
      </p:sp>
    </p:spTree>
    <p:extLst>
      <p:ext uri="{BB962C8B-B14F-4D97-AF65-F5344CB8AC3E}">
        <p14:creationId xmlns:p14="http://schemas.microsoft.com/office/powerpoint/2010/main" val="2567988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4000" dirty="0" smtClean="0"/>
              <a:t>Competency Marks Example: BREADTH of Assessments</a:t>
            </a:r>
            <a:endParaRPr lang="en-US" sz="4000" dirty="0"/>
          </a:p>
        </p:txBody>
      </p:sp>
    </p:spTree>
    <p:extLst>
      <p:ext uri="{BB962C8B-B14F-4D97-AF65-F5344CB8AC3E}">
        <p14:creationId xmlns:p14="http://schemas.microsoft.com/office/powerpoint/2010/main" val="2985352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quot;No&quot; Symbol 11"/>
          <p:cNvSpPr/>
          <p:nvPr/>
        </p:nvSpPr>
        <p:spPr>
          <a:xfrm>
            <a:off x="3466379" y="684237"/>
            <a:ext cx="1629920" cy="1251750"/>
          </a:xfrm>
          <a:prstGeom prst="noSmoking">
            <a:avLst>
              <a:gd name="adj" fmla="val 1003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a:stretch>
            <a:fillRect/>
          </a:stretch>
        </p:blipFill>
        <p:spPr>
          <a:xfrm>
            <a:off x="1392796" y="4287500"/>
            <a:ext cx="3767655" cy="1639966"/>
          </a:xfrm>
          <a:prstGeom prst="rect">
            <a:avLst/>
          </a:prstGeom>
        </p:spPr>
      </p:pic>
      <p:pic>
        <p:nvPicPr>
          <p:cNvPr id="31" name="Picture 30"/>
          <p:cNvPicPr>
            <a:picLocks noChangeAspect="1"/>
          </p:cNvPicPr>
          <p:nvPr/>
        </p:nvPicPr>
        <p:blipFill>
          <a:blip r:embed="rId4"/>
          <a:stretch>
            <a:fillRect/>
          </a:stretch>
        </p:blipFill>
        <p:spPr>
          <a:xfrm>
            <a:off x="7110083" y="1596573"/>
            <a:ext cx="962303" cy="742717"/>
          </a:xfrm>
          <a:prstGeom prst="rect">
            <a:avLst/>
          </a:prstGeom>
        </p:spPr>
      </p:pic>
      <p:sp>
        <p:nvSpPr>
          <p:cNvPr id="2" name="Title 1"/>
          <p:cNvSpPr>
            <a:spLocks noGrp="1"/>
          </p:cNvSpPr>
          <p:nvPr>
            <p:ph type="title"/>
          </p:nvPr>
        </p:nvSpPr>
        <p:spPr>
          <a:xfrm>
            <a:off x="0" y="22992"/>
            <a:ext cx="7449750" cy="1325563"/>
          </a:xfrm>
        </p:spPr>
        <p:txBody>
          <a:bodyPr>
            <a:normAutofit/>
          </a:bodyPr>
          <a:lstStyle/>
          <a:p>
            <a:r>
              <a:rPr lang="en-US" sz="4000" dirty="0" smtClean="0"/>
              <a:t>Competency Marks Example: Projects</a:t>
            </a:r>
            <a:endParaRPr lang="en-US" sz="4000" dirty="0"/>
          </a:p>
        </p:txBody>
      </p:sp>
      <p:sp>
        <p:nvSpPr>
          <p:cNvPr id="3" name="TextBox 2"/>
          <p:cNvSpPr txBox="1"/>
          <p:nvPr/>
        </p:nvSpPr>
        <p:spPr>
          <a:xfrm>
            <a:off x="1301278" y="5902649"/>
            <a:ext cx="7590041" cy="1015663"/>
          </a:xfrm>
          <a:prstGeom prst="rect">
            <a:avLst/>
          </a:prstGeom>
          <a:noFill/>
        </p:spPr>
        <p:txBody>
          <a:bodyPr wrap="square" rtlCol="0">
            <a:spAutoFit/>
          </a:bodyPr>
          <a:lstStyle/>
          <a:p>
            <a:r>
              <a:rPr lang="en-US" sz="2000" dirty="0">
                <a:solidFill>
                  <a:schemeClr val="bg1">
                    <a:lumMod val="50000"/>
                  </a:schemeClr>
                </a:solidFill>
              </a:rPr>
              <a:t>TRANSITION – away from a “motor project grade” toward individually assessing competencies that may be demonstrated in that project.   Entering as different assignments pushes that paradigm shift.</a:t>
            </a:r>
            <a:endParaRPr lang="en-US" sz="2000" dirty="0" smtClean="0">
              <a:solidFill>
                <a:schemeClr val="bg1">
                  <a:lumMod val="50000"/>
                </a:schemeClr>
              </a:solidFill>
            </a:endParaRPr>
          </a:p>
        </p:txBody>
      </p:sp>
      <p:pic>
        <p:nvPicPr>
          <p:cNvPr id="1026" name="Picture 2" descr="http://images.clipartpanda.com/puzzle-clip-art-Puzzle_Pieces_Vector_Clipart.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621" y="1693605"/>
            <a:ext cx="2467594" cy="25009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5487" y="1170385"/>
            <a:ext cx="2295376" cy="523220"/>
          </a:xfrm>
          <a:prstGeom prst="rect">
            <a:avLst/>
          </a:prstGeom>
          <a:noFill/>
        </p:spPr>
        <p:txBody>
          <a:bodyPr wrap="square" lIns="91440" tIns="45720" rIns="91440" bIns="45720">
            <a:spAutoFit/>
          </a:bodyPr>
          <a:lstStyle/>
          <a:p>
            <a:r>
              <a:rPr lang="en-US" sz="2800" b="1" dirty="0" smtClean="0">
                <a:ln w="0"/>
              </a:rPr>
              <a:t>Motor Project</a:t>
            </a:r>
            <a:endParaRPr lang="en-US" sz="2800" b="1" cap="none" spc="0" dirty="0">
              <a:ln w="0"/>
              <a:solidFill>
                <a:schemeClr val="tx1"/>
              </a:solidFill>
            </a:endParaRPr>
          </a:p>
        </p:txBody>
      </p:sp>
      <p:sp>
        <p:nvSpPr>
          <p:cNvPr id="7" name="Rectangle 6"/>
          <p:cNvSpPr/>
          <p:nvPr/>
        </p:nvSpPr>
        <p:spPr>
          <a:xfrm>
            <a:off x="6946314" y="3298281"/>
            <a:ext cx="1815647" cy="400110"/>
          </a:xfrm>
          <a:prstGeom prst="rect">
            <a:avLst/>
          </a:prstGeom>
          <a:noFill/>
        </p:spPr>
        <p:txBody>
          <a:bodyPr wrap="square" lIns="91440" tIns="45720" rIns="91440" bIns="45720">
            <a:spAutoFit/>
          </a:bodyPr>
          <a:lstStyle/>
          <a:p>
            <a:r>
              <a:rPr lang="en-US" sz="2000" b="1" dirty="0" smtClean="0">
                <a:ln w="0"/>
              </a:rPr>
              <a:t>Vehicle Project</a:t>
            </a:r>
            <a:endParaRPr lang="en-US" sz="2000" b="1" cap="none" spc="0" dirty="0">
              <a:ln w="0"/>
              <a:solidFill>
                <a:schemeClr val="tx1"/>
              </a:solidFill>
            </a:endParaRPr>
          </a:p>
        </p:txBody>
      </p:sp>
      <p:sp>
        <p:nvSpPr>
          <p:cNvPr id="8" name="Rectangle 7"/>
          <p:cNvSpPr/>
          <p:nvPr/>
        </p:nvSpPr>
        <p:spPr>
          <a:xfrm>
            <a:off x="1992191" y="1901551"/>
            <a:ext cx="761327" cy="523220"/>
          </a:xfrm>
          <a:prstGeom prst="rect">
            <a:avLst/>
          </a:prstGeom>
          <a:noFill/>
        </p:spPr>
        <p:txBody>
          <a:bodyPr wrap="square" lIns="91440" tIns="45720" rIns="91440" bIns="45720">
            <a:spAutoFit/>
          </a:bodyPr>
          <a:lstStyle/>
          <a:p>
            <a:r>
              <a:rPr lang="en-US" sz="2800" dirty="0" smtClean="0">
                <a:ln w="0"/>
              </a:rPr>
              <a:t>EM</a:t>
            </a:r>
            <a:endParaRPr lang="en-US" sz="2800" b="0" cap="none" spc="0" dirty="0">
              <a:ln w="0"/>
              <a:solidFill>
                <a:schemeClr val="tx1"/>
              </a:solidFill>
            </a:endParaRPr>
          </a:p>
        </p:txBody>
      </p:sp>
      <p:sp>
        <p:nvSpPr>
          <p:cNvPr id="9" name="Rectangle 8"/>
          <p:cNvSpPr/>
          <p:nvPr/>
        </p:nvSpPr>
        <p:spPr>
          <a:xfrm rot="18638529">
            <a:off x="-34098" y="3137630"/>
            <a:ext cx="2088246" cy="523220"/>
          </a:xfrm>
          <a:prstGeom prst="rect">
            <a:avLst/>
          </a:prstGeom>
          <a:noFill/>
        </p:spPr>
        <p:txBody>
          <a:bodyPr wrap="square" lIns="91440" tIns="45720" rIns="91440" bIns="45720">
            <a:spAutoFit/>
          </a:bodyPr>
          <a:lstStyle/>
          <a:p>
            <a:r>
              <a:rPr lang="en-US" sz="2800" dirty="0" smtClean="0">
                <a:ln w="0"/>
              </a:rPr>
              <a:t>Engineering</a:t>
            </a:r>
            <a:endParaRPr lang="en-US" sz="2800" b="0" cap="none" spc="0" dirty="0">
              <a:ln w="0"/>
              <a:solidFill>
                <a:schemeClr val="tx1"/>
              </a:solidFill>
            </a:endParaRPr>
          </a:p>
        </p:txBody>
      </p:sp>
      <p:sp>
        <p:nvSpPr>
          <p:cNvPr id="10" name="Rectangle 9"/>
          <p:cNvSpPr/>
          <p:nvPr/>
        </p:nvSpPr>
        <p:spPr>
          <a:xfrm rot="2187039">
            <a:off x="1561701" y="3250997"/>
            <a:ext cx="1528764" cy="954107"/>
          </a:xfrm>
          <a:prstGeom prst="rect">
            <a:avLst/>
          </a:prstGeom>
          <a:noFill/>
        </p:spPr>
        <p:txBody>
          <a:bodyPr wrap="square" lIns="91440" tIns="45720" rIns="91440" bIns="45720">
            <a:spAutoFit/>
          </a:bodyPr>
          <a:lstStyle/>
          <a:p>
            <a:r>
              <a:rPr lang="en-US" sz="2800" dirty="0" smtClean="0">
                <a:ln w="0"/>
              </a:rPr>
              <a:t>Technical </a:t>
            </a:r>
            <a:r>
              <a:rPr lang="en-US" sz="2800" dirty="0" err="1" smtClean="0">
                <a:ln w="0"/>
              </a:rPr>
              <a:t>Drwg</a:t>
            </a:r>
            <a:endParaRPr lang="en-US" sz="2800" b="0" cap="none" spc="0" dirty="0">
              <a:ln w="0"/>
              <a:solidFill>
                <a:schemeClr val="tx1"/>
              </a:solidFill>
            </a:endParaRPr>
          </a:p>
        </p:txBody>
      </p:sp>
      <p:sp>
        <p:nvSpPr>
          <p:cNvPr id="11" name="Rectangle 10"/>
          <p:cNvSpPr/>
          <p:nvPr/>
        </p:nvSpPr>
        <p:spPr>
          <a:xfrm rot="18711496">
            <a:off x="279550" y="1892415"/>
            <a:ext cx="1168717" cy="523220"/>
          </a:xfrm>
          <a:prstGeom prst="rect">
            <a:avLst/>
          </a:prstGeom>
          <a:noFill/>
        </p:spPr>
        <p:txBody>
          <a:bodyPr wrap="square" lIns="91440" tIns="45720" rIns="91440" bIns="45720">
            <a:spAutoFit/>
          </a:bodyPr>
          <a:lstStyle/>
          <a:p>
            <a:r>
              <a:rPr lang="en-US" sz="2800" dirty="0" smtClean="0">
                <a:ln w="0"/>
              </a:rPr>
              <a:t>Energy</a:t>
            </a:r>
            <a:endParaRPr lang="en-US" sz="2800" b="0" cap="none" spc="0" dirty="0">
              <a:ln w="0"/>
              <a:solidFill>
                <a:schemeClr val="tx1"/>
              </a:solidFill>
            </a:endParaRPr>
          </a:p>
        </p:txBody>
      </p:sp>
      <p:sp>
        <p:nvSpPr>
          <p:cNvPr id="4" name="&quot;No&quot; Symbol 3"/>
          <p:cNvSpPr/>
          <p:nvPr/>
        </p:nvSpPr>
        <p:spPr>
          <a:xfrm rot="21350299">
            <a:off x="132236" y="2769544"/>
            <a:ext cx="1478957" cy="1341051"/>
          </a:xfrm>
          <a:prstGeom prst="noSmoking">
            <a:avLst>
              <a:gd name="adj" fmla="val 10055"/>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rot="18711496">
            <a:off x="7051274" y="1653242"/>
            <a:ext cx="927210" cy="369332"/>
          </a:xfrm>
          <a:prstGeom prst="rect">
            <a:avLst/>
          </a:prstGeom>
          <a:noFill/>
        </p:spPr>
        <p:txBody>
          <a:bodyPr wrap="square" lIns="91440" tIns="45720" rIns="91440" bIns="45720">
            <a:spAutoFit/>
          </a:bodyPr>
          <a:lstStyle/>
          <a:p>
            <a:r>
              <a:rPr lang="en-US" dirty="0" smtClean="0">
                <a:ln w="0"/>
              </a:rPr>
              <a:t>Energy</a:t>
            </a:r>
            <a:endParaRPr lang="en-US" b="0" cap="none" spc="0" dirty="0">
              <a:ln w="0"/>
              <a:solidFill>
                <a:schemeClr val="tx1"/>
              </a:solidFill>
            </a:endParaRPr>
          </a:p>
        </p:txBody>
      </p:sp>
      <p:sp>
        <p:nvSpPr>
          <p:cNvPr id="30" name="Rectangle 29"/>
          <p:cNvSpPr/>
          <p:nvPr/>
        </p:nvSpPr>
        <p:spPr>
          <a:xfrm>
            <a:off x="6863550" y="1180767"/>
            <a:ext cx="1491103" cy="400110"/>
          </a:xfrm>
          <a:prstGeom prst="rect">
            <a:avLst/>
          </a:prstGeom>
          <a:noFill/>
        </p:spPr>
        <p:txBody>
          <a:bodyPr wrap="square" lIns="91440" tIns="45720" rIns="91440" bIns="45720">
            <a:spAutoFit/>
          </a:bodyPr>
          <a:lstStyle/>
          <a:p>
            <a:r>
              <a:rPr lang="en-US" sz="2000" b="1" dirty="0" smtClean="0">
                <a:ln w="0"/>
              </a:rPr>
              <a:t>Written Test</a:t>
            </a:r>
            <a:endParaRPr lang="en-US" sz="2000" b="1" cap="none" spc="0" dirty="0">
              <a:ln w="0"/>
              <a:solidFill>
                <a:schemeClr val="tx1"/>
              </a:solidFill>
            </a:endParaRPr>
          </a:p>
        </p:txBody>
      </p:sp>
      <p:pic>
        <p:nvPicPr>
          <p:cNvPr id="32" name="Picture 2" descr="http://images.clipartpanda.com/puzzle-clip-art-Puzzle_Pieces_Vector_Clipart.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6863550" y="3746256"/>
            <a:ext cx="1898411" cy="192407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rot="18638529">
            <a:off x="6599710" y="4973490"/>
            <a:ext cx="1499970" cy="400110"/>
          </a:xfrm>
          <a:prstGeom prst="rect">
            <a:avLst/>
          </a:prstGeom>
          <a:noFill/>
        </p:spPr>
        <p:txBody>
          <a:bodyPr wrap="square" lIns="91440" tIns="45720" rIns="91440" bIns="45720">
            <a:spAutoFit/>
          </a:bodyPr>
          <a:lstStyle/>
          <a:p>
            <a:r>
              <a:rPr lang="en-US" sz="2000" dirty="0" smtClean="0">
                <a:ln w="0"/>
              </a:rPr>
              <a:t>Engineering</a:t>
            </a:r>
            <a:endParaRPr lang="en-US" sz="2000" b="0" cap="none" spc="0" dirty="0">
              <a:ln w="0"/>
              <a:solidFill>
                <a:schemeClr val="tx1"/>
              </a:solidFill>
            </a:endParaRPr>
          </a:p>
        </p:txBody>
      </p:sp>
      <p:sp>
        <p:nvSpPr>
          <p:cNvPr id="35" name="Rectangle 34"/>
          <p:cNvSpPr/>
          <p:nvPr/>
        </p:nvSpPr>
        <p:spPr>
          <a:xfrm rot="2187039">
            <a:off x="7909573" y="4929352"/>
            <a:ext cx="1059441" cy="646331"/>
          </a:xfrm>
          <a:prstGeom prst="rect">
            <a:avLst/>
          </a:prstGeom>
          <a:noFill/>
        </p:spPr>
        <p:txBody>
          <a:bodyPr wrap="square" lIns="91440" tIns="45720" rIns="91440" bIns="45720">
            <a:spAutoFit/>
          </a:bodyPr>
          <a:lstStyle/>
          <a:p>
            <a:r>
              <a:rPr lang="en-US" dirty="0" smtClean="0">
                <a:ln w="0"/>
              </a:rPr>
              <a:t>Technical </a:t>
            </a:r>
            <a:r>
              <a:rPr lang="en-US" dirty="0" err="1" smtClean="0">
                <a:ln w="0"/>
              </a:rPr>
              <a:t>Drwg</a:t>
            </a:r>
            <a:endParaRPr lang="en-US" b="0" cap="none" spc="0" dirty="0">
              <a:ln w="0"/>
              <a:solidFill>
                <a:schemeClr val="tx1"/>
              </a:solidFill>
            </a:endParaRPr>
          </a:p>
        </p:txBody>
      </p:sp>
      <p:sp>
        <p:nvSpPr>
          <p:cNvPr id="36" name="Rectangle 35"/>
          <p:cNvSpPr/>
          <p:nvPr/>
        </p:nvSpPr>
        <p:spPr>
          <a:xfrm rot="18711496">
            <a:off x="6915921" y="3812414"/>
            <a:ext cx="1168717" cy="369332"/>
          </a:xfrm>
          <a:prstGeom prst="rect">
            <a:avLst/>
          </a:prstGeom>
          <a:noFill/>
        </p:spPr>
        <p:txBody>
          <a:bodyPr wrap="square" lIns="91440" tIns="45720" rIns="91440" bIns="45720">
            <a:spAutoFit/>
          </a:bodyPr>
          <a:lstStyle/>
          <a:p>
            <a:r>
              <a:rPr lang="en-US" dirty="0" smtClean="0">
                <a:ln w="0"/>
              </a:rPr>
              <a:t>Energy</a:t>
            </a:r>
            <a:endParaRPr lang="en-US" b="0" cap="none" spc="0" dirty="0">
              <a:ln w="0"/>
              <a:solidFill>
                <a:schemeClr val="tx1"/>
              </a:solidFill>
            </a:endParaRPr>
          </a:p>
        </p:txBody>
      </p:sp>
      <p:sp>
        <p:nvSpPr>
          <p:cNvPr id="37" name="&quot;No&quot; Symbol 36"/>
          <p:cNvSpPr/>
          <p:nvPr/>
        </p:nvSpPr>
        <p:spPr>
          <a:xfrm rot="21350299">
            <a:off x="6834147" y="3682848"/>
            <a:ext cx="1099809" cy="953027"/>
          </a:xfrm>
          <a:prstGeom prst="noSmoking">
            <a:avLst>
              <a:gd name="adj" fmla="val 10055"/>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rot="2415591">
            <a:off x="7863626" y="3943702"/>
            <a:ext cx="1203842" cy="369332"/>
          </a:xfrm>
          <a:prstGeom prst="rect">
            <a:avLst/>
          </a:prstGeom>
          <a:noFill/>
        </p:spPr>
        <p:txBody>
          <a:bodyPr wrap="square" lIns="91440" tIns="45720" rIns="91440" bIns="45720">
            <a:spAutoFit/>
          </a:bodyPr>
          <a:lstStyle/>
          <a:p>
            <a:r>
              <a:rPr lang="en-US" dirty="0" smtClean="0">
                <a:ln w="0"/>
              </a:rPr>
              <a:t>Mechanics</a:t>
            </a:r>
            <a:endParaRPr lang="en-US" b="0" cap="none" spc="0" dirty="0">
              <a:ln w="0"/>
              <a:solidFill>
                <a:schemeClr val="tx1"/>
              </a:solidFill>
            </a:endParaRPr>
          </a:p>
        </p:txBody>
      </p:sp>
      <p:sp>
        <p:nvSpPr>
          <p:cNvPr id="47" name="Freeform 46"/>
          <p:cNvSpPr/>
          <p:nvPr/>
        </p:nvSpPr>
        <p:spPr>
          <a:xfrm>
            <a:off x="1657905" y="2663890"/>
            <a:ext cx="5105339" cy="2258567"/>
          </a:xfrm>
          <a:custGeom>
            <a:avLst/>
            <a:gdLst>
              <a:gd name="connsiteX0" fmla="*/ 0 w 3923607"/>
              <a:gd name="connsiteY0" fmla="*/ 336805 h 2597867"/>
              <a:gd name="connsiteX1" fmla="*/ 881149 w 3923607"/>
              <a:gd name="connsiteY1" fmla="*/ 37547 h 2597867"/>
              <a:gd name="connsiteX2" fmla="*/ 1862051 w 3923607"/>
              <a:gd name="connsiteY2" fmla="*/ 220427 h 2597867"/>
              <a:gd name="connsiteX3" fmla="*/ 3009207 w 3923607"/>
              <a:gd name="connsiteY3" fmla="*/ 1966099 h 2597867"/>
              <a:gd name="connsiteX4" fmla="*/ 3923607 w 3923607"/>
              <a:gd name="connsiteY4" fmla="*/ 2597867 h 259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07" h="2597867">
                <a:moveTo>
                  <a:pt x="0" y="336805"/>
                </a:moveTo>
                <a:cubicBezTo>
                  <a:pt x="285403" y="196874"/>
                  <a:pt x="570807" y="56943"/>
                  <a:pt x="881149" y="37547"/>
                </a:cubicBezTo>
                <a:cubicBezTo>
                  <a:pt x="1191491" y="18151"/>
                  <a:pt x="1507375" y="-100998"/>
                  <a:pt x="1862051" y="220427"/>
                </a:cubicBezTo>
                <a:cubicBezTo>
                  <a:pt x="2216727" y="541852"/>
                  <a:pt x="2665614" y="1569859"/>
                  <a:pt x="3009207" y="1966099"/>
                </a:cubicBezTo>
                <a:cubicBezTo>
                  <a:pt x="3352800" y="2362339"/>
                  <a:pt x="3638203" y="2480103"/>
                  <a:pt x="3923607" y="2597867"/>
                </a:cubicBezTo>
              </a:path>
            </a:pathLst>
          </a:custGeom>
          <a:noFill/>
          <a:ln w="50800">
            <a:solidFill>
              <a:srgbClr val="C00000">
                <a:alpha val="40000"/>
              </a:srgb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577195">
            <a:off x="5650090" y="2085075"/>
            <a:ext cx="1777197" cy="2088344"/>
          </a:xfrm>
          <a:custGeom>
            <a:avLst/>
            <a:gdLst>
              <a:gd name="connsiteX0" fmla="*/ 987051 w 1951327"/>
              <a:gd name="connsiteY0" fmla="*/ 1862051 h 1862051"/>
              <a:gd name="connsiteX1" fmla="*/ 6149 w 1951327"/>
              <a:gd name="connsiteY1" fmla="*/ 1246909 h 1862051"/>
              <a:gd name="connsiteX2" fmla="*/ 637917 w 1951327"/>
              <a:gd name="connsiteY2" fmla="*/ 249382 h 1862051"/>
              <a:gd name="connsiteX3" fmla="*/ 1951327 w 1951327"/>
              <a:gd name="connsiteY3" fmla="*/ 0 h 1862051"/>
            </a:gdLst>
            <a:ahLst/>
            <a:cxnLst>
              <a:cxn ang="0">
                <a:pos x="connsiteX0" y="connsiteY0"/>
              </a:cxn>
              <a:cxn ang="0">
                <a:pos x="connsiteX1" y="connsiteY1"/>
              </a:cxn>
              <a:cxn ang="0">
                <a:pos x="connsiteX2" y="connsiteY2"/>
              </a:cxn>
              <a:cxn ang="0">
                <a:pos x="connsiteX3" y="connsiteY3"/>
              </a:cxn>
            </a:cxnLst>
            <a:rect l="l" t="t" r="r" b="b"/>
            <a:pathLst>
              <a:path w="1951327" h="1862051">
                <a:moveTo>
                  <a:pt x="987051" y="1862051"/>
                </a:moveTo>
                <a:cubicBezTo>
                  <a:pt x="525694" y="1688869"/>
                  <a:pt x="64338" y="1515687"/>
                  <a:pt x="6149" y="1246909"/>
                </a:cubicBezTo>
                <a:cubicBezTo>
                  <a:pt x="-52040" y="978131"/>
                  <a:pt x="313721" y="457200"/>
                  <a:pt x="637917" y="249382"/>
                </a:cubicBezTo>
                <a:cubicBezTo>
                  <a:pt x="962113" y="41564"/>
                  <a:pt x="1456720" y="20782"/>
                  <a:pt x="1951327" y="0"/>
                </a:cubicBezTo>
              </a:path>
            </a:pathLst>
          </a:custGeom>
          <a:noFill/>
          <a:ln w="50800">
            <a:solidFill>
              <a:srgbClr val="C00000">
                <a:alpha val="40000"/>
              </a:srgb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3122650">
            <a:off x="4419760" y="3585654"/>
            <a:ext cx="1528764" cy="400110"/>
          </a:xfrm>
          <a:prstGeom prst="rect">
            <a:avLst/>
          </a:prstGeom>
          <a:noFill/>
        </p:spPr>
        <p:txBody>
          <a:bodyPr wrap="square" lIns="91440" tIns="45720" rIns="91440" bIns="45720">
            <a:spAutoFit/>
          </a:bodyPr>
          <a:lstStyle/>
          <a:p>
            <a:r>
              <a:rPr lang="en-US" sz="2000" dirty="0" err="1" smtClean="0">
                <a:ln w="0"/>
                <a:solidFill>
                  <a:schemeClr val="bg1">
                    <a:lumMod val="50000"/>
                  </a:schemeClr>
                </a:solidFill>
              </a:rPr>
              <a:t>REassess</a:t>
            </a:r>
            <a:endParaRPr lang="en-US" sz="2000" b="0" cap="none" spc="0" dirty="0">
              <a:ln w="0"/>
              <a:solidFill>
                <a:schemeClr val="bg1">
                  <a:lumMod val="50000"/>
                </a:schemeClr>
              </a:solidFill>
            </a:endParaRPr>
          </a:p>
        </p:txBody>
      </p:sp>
      <p:sp>
        <p:nvSpPr>
          <p:cNvPr id="51" name="Rectangle 50"/>
          <p:cNvSpPr/>
          <p:nvPr/>
        </p:nvSpPr>
        <p:spPr>
          <a:xfrm rot="20120721">
            <a:off x="5669721" y="1766107"/>
            <a:ext cx="1528764" cy="400110"/>
          </a:xfrm>
          <a:prstGeom prst="rect">
            <a:avLst/>
          </a:prstGeom>
          <a:noFill/>
        </p:spPr>
        <p:txBody>
          <a:bodyPr wrap="square" lIns="91440" tIns="45720" rIns="91440" bIns="45720">
            <a:spAutoFit/>
          </a:bodyPr>
          <a:lstStyle/>
          <a:p>
            <a:r>
              <a:rPr lang="en-US" sz="2000" dirty="0" err="1" smtClean="0">
                <a:ln w="0"/>
                <a:solidFill>
                  <a:schemeClr val="bg1">
                    <a:lumMod val="50000"/>
                  </a:schemeClr>
                </a:solidFill>
              </a:rPr>
              <a:t>REassess</a:t>
            </a:r>
            <a:endParaRPr lang="en-US" sz="2000" b="0" cap="none" spc="0" dirty="0">
              <a:ln w="0"/>
              <a:solidFill>
                <a:schemeClr val="bg1">
                  <a:lumMod val="50000"/>
                </a:schemeClr>
              </a:solidFill>
            </a:endParaRPr>
          </a:p>
        </p:txBody>
      </p:sp>
      <p:sp>
        <p:nvSpPr>
          <p:cNvPr id="26" name="TextBox 25"/>
          <p:cNvSpPr txBox="1"/>
          <p:nvPr/>
        </p:nvSpPr>
        <p:spPr>
          <a:xfrm>
            <a:off x="398603" y="4668630"/>
            <a:ext cx="1423851" cy="1323439"/>
          </a:xfrm>
          <a:prstGeom prst="rect">
            <a:avLst/>
          </a:prstGeom>
          <a:noFill/>
        </p:spPr>
        <p:txBody>
          <a:bodyPr wrap="square" rtlCol="0">
            <a:spAutoFit/>
          </a:bodyPr>
          <a:lstStyle/>
          <a:p>
            <a:r>
              <a:rPr lang="en-US" sz="1600" dirty="0" smtClean="0"/>
              <a:t>The Motor Project is entered as FOUR “assignments”</a:t>
            </a:r>
          </a:p>
        </p:txBody>
      </p:sp>
      <p:sp>
        <p:nvSpPr>
          <p:cNvPr id="33" name="Rectangle 32"/>
          <p:cNvSpPr/>
          <p:nvPr/>
        </p:nvSpPr>
        <p:spPr>
          <a:xfrm>
            <a:off x="3066588" y="883802"/>
            <a:ext cx="2295376" cy="954107"/>
          </a:xfrm>
          <a:prstGeom prst="rect">
            <a:avLst/>
          </a:prstGeom>
          <a:noFill/>
        </p:spPr>
        <p:txBody>
          <a:bodyPr wrap="square" lIns="91440" tIns="45720" rIns="91440" bIns="45720">
            <a:spAutoFit/>
          </a:bodyPr>
          <a:lstStyle/>
          <a:p>
            <a:pPr algn="ctr"/>
            <a:r>
              <a:rPr lang="en-US" sz="2800" b="1" dirty="0" smtClean="0">
                <a:ln w="0"/>
              </a:rPr>
              <a:t>Motor Project Grade</a:t>
            </a:r>
            <a:endParaRPr lang="en-US" sz="2800" b="1" cap="none" spc="0" dirty="0">
              <a:ln w="0"/>
              <a:solidFill>
                <a:schemeClr val="tx1"/>
              </a:solidFill>
            </a:endParaRPr>
          </a:p>
        </p:txBody>
      </p:sp>
    </p:spTree>
    <p:extLst>
      <p:ext uri="{BB962C8B-B14F-4D97-AF65-F5344CB8AC3E}">
        <p14:creationId xmlns:p14="http://schemas.microsoft.com/office/powerpoint/2010/main" val="4157431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4672"/>
            <a:ext cx="8571785" cy="1200329"/>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PT Administrator SETUP</a:t>
            </a:r>
          </a:p>
          <a:p>
            <a:r>
              <a:rPr lang="en-US" sz="3600" dirty="0" smtClean="0">
                <a:solidFill>
                  <a:schemeClr val="accent5">
                    <a:lumMod val="75000"/>
                  </a:schemeClr>
                </a:solidFill>
                <a:latin typeface="Arial Black" panose="020B0A04020102020204" pitchFamily="34" charset="0"/>
              </a:rPr>
              <a:t>Set Calculation of Standards</a:t>
            </a:r>
            <a:endParaRPr lang="en-US" sz="3600" dirty="0">
              <a:solidFill>
                <a:schemeClr val="accent5">
                  <a:lumMod val="75000"/>
                </a:schemeClr>
              </a:solidFill>
              <a:latin typeface="Arial Black" panose="020B0A04020102020204" pitchFamily="34" charset="0"/>
            </a:endParaRPr>
          </a:p>
        </p:txBody>
      </p:sp>
      <p:pic>
        <p:nvPicPr>
          <p:cNvPr id="3" name="Picture 2"/>
          <p:cNvPicPr>
            <a:picLocks noChangeAspect="1"/>
          </p:cNvPicPr>
          <p:nvPr/>
        </p:nvPicPr>
        <p:blipFill rotWithShape="1">
          <a:blip r:embed="rId3"/>
          <a:srcRect l="2829" t="10988" r="2520" b="18246"/>
          <a:stretch/>
        </p:blipFill>
        <p:spPr>
          <a:xfrm>
            <a:off x="1" y="1730618"/>
            <a:ext cx="9144000" cy="5127382"/>
          </a:xfrm>
          <a:prstGeom prst="rect">
            <a:avLst/>
          </a:prstGeom>
        </p:spPr>
      </p:pic>
      <p:sp>
        <p:nvSpPr>
          <p:cNvPr id="4" name="Oval 3"/>
          <p:cNvSpPr/>
          <p:nvPr/>
        </p:nvSpPr>
        <p:spPr>
          <a:xfrm>
            <a:off x="781665" y="5855110"/>
            <a:ext cx="3524865" cy="100289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19758" y="5907297"/>
            <a:ext cx="2401150" cy="8797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4306530" y="5855110"/>
            <a:ext cx="1521920" cy="93198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442385" y="5855110"/>
            <a:ext cx="1521920" cy="93198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469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84" t="11057" r="4568" b="36307"/>
          <a:stretch/>
        </p:blipFill>
        <p:spPr>
          <a:xfrm>
            <a:off x="0" y="1755001"/>
            <a:ext cx="9144000" cy="3887790"/>
          </a:xfrm>
          <a:prstGeom prst="rect">
            <a:avLst/>
          </a:prstGeom>
        </p:spPr>
      </p:pic>
      <p:sp>
        <p:nvSpPr>
          <p:cNvPr id="3" name="TextBox 2"/>
          <p:cNvSpPr txBox="1"/>
          <p:nvPr/>
        </p:nvSpPr>
        <p:spPr>
          <a:xfrm>
            <a:off x="0" y="554672"/>
            <a:ext cx="8571785" cy="1200329"/>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PT Administrator SETUP</a:t>
            </a:r>
          </a:p>
          <a:p>
            <a:r>
              <a:rPr lang="en-US" sz="3600" dirty="0" smtClean="0">
                <a:solidFill>
                  <a:schemeClr val="accent5">
                    <a:lumMod val="75000"/>
                  </a:schemeClr>
                </a:solidFill>
                <a:latin typeface="Arial Black" panose="020B0A04020102020204" pitchFamily="34" charset="0"/>
              </a:rPr>
              <a:t>Allow Use of Standards</a:t>
            </a:r>
            <a:endParaRPr lang="en-US" sz="3600" dirty="0">
              <a:solidFill>
                <a:schemeClr val="accent5">
                  <a:lumMod val="75000"/>
                </a:schemeClr>
              </a:solidFill>
              <a:latin typeface="Arial Black" panose="020B0A04020102020204" pitchFamily="34" charset="0"/>
            </a:endParaRPr>
          </a:p>
        </p:txBody>
      </p:sp>
      <p:sp>
        <p:nvSpPr>
          <p:cNvPr id="4" name="TextBox 3"/>
          <p:cNvSpPr txBox="1"/>
          <p:nvPr/>
        </p:nvSpPr>
        <p:spPr>
          <a:xfrm>
            <a:off x="6646984" y="5802109"/>
            <a:ext cx="2497015" cy="1021556"/>
          </a:xfrm>
          <a:prstGeom prst="roundRect">
            <a:avLst/>
          </a:prstGeom>
          <a:solidFill>
            <a:schemeClr val="accent5">
              <a:lumMod val="40000"/>
              <a:lumOff val="60000"/>
            </a:schemeClr>
          </a:solidFill>
        </p:spPr>
        <p:txBody>
          <a:bodyPr wrap="square" rtlCol="0">
            <a:spAutoFit/>
          </a:bodyPr>
          <a:lstStyle/>
          <a:p>
            <a:pPr algn="r"/>
            <a:r>
              <a:rPr lang="en-US" dirty="0" smtClean="0"/>
              <a:t>Allows teacher to enter %  and have standards score auto-calculate.</a:t>
            </a:r>
            <a:endParaRPr lang="en-US" dirty="0"/>
          </a:p>
        </p:txBody>
      </p:sp>
      <p:cxnSp>
        <p:nvCxnSpPr>
          <p:cNvPr id="6" name="Straight Arrow Connector 5"/>
          <p:cNvCxnSpPr/>
          <p:nvPr/>
        </p:nvCxnSpPr>
        <p:spPr>
          <a:xfrm flipH="1" flipV="1">
            <a:off x="8774723" y="5501179"/>
            <a:ext cx="52754" cy="28322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21170" y="5802109"/>
            <a:ext cx="3774829" cy="1021556"/>
          </a:xfrm>
          <a:prstGeom prst="roundRect">
            <a:avLst/>
          </a:prstGeom>
          <a:solidFill>
            <a:schemeClr val="accent5">
              <a:lumMod val="40000"/>
              <a:lumOff val="60000"/>
            </a:schemeClr>
          </a:solidFill>
        </p:spPr>
        <p:txBody>
          <a:bodyPr wrap="square" rtlCol="0">
            <a:spAutoFit/>
          </a:bodyPr>
          <a:lstStyle/>
          <a:p>
            <a:pPr algn="r"/>
            <a:r>
              <a:rPr lang="en-US" dirty="0" smtClean="0"/>
              <a:t>Indicators </a:t>
            </a:r>
            <a:r>
              <a:rPr lang="en-US" dirty="0" err="1" smtClean="0"/>
              <a:t>avg</a:t>
            </a:r>
            <a:r>
              <a:rPr lang="en-US" dirty="0" smtClean="0"/>
              <a:t> = competency mark;</a:t>
            </a:r>
          </a:p>
          <a:p>
            <a:pPr algn="r"/>
            <a:r>
              <a:rPr lang="en-US" dirty="0" smtClean="0"/>
              <a:t>Competency </a:t>
            </a:r>
            <a:r>
              <a:rPr lang="en-US" dirty="0" err="1" smtClean="0"/>
              <a:t>avg</a:t>
            </a:r>
            <a:r>
              <a:rPr lang="en-US" dirty="0" smtClean="0"/>
              <a:t> = overall course competency.</a:t>
            </a:r>
            <a:endParaRPr lang="en-US" dirty="0"/>
          </a:p>
        </p:txBody>
      </p:sp>
      <p:cxnSp>
        <p:nvCxnSpPr>
          <p:cNvPr id="8" name="Straight Arrow Connector 7"/>
          <p:cNvCxnSpPr/>
          <p:nvPr/>
        </p:nvCxnSpPr>
        <p:spPr>
          <a:xfrm flipV="1">
            <a:off x="5937739" y="5501179"/>
            <a:ext cx="1535723" cy="30093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45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526"/>
            <a:ext cx="8154955" cy="1325563"/>
          </a:xfrm>
        </p:spPr>
        <p:txBody>
          <a:bodyPr/>
          <a:lstStyle/>
          <a:p>
            <a:r>
              <a:rPr lang="en-US" dirty="0" smtClean="0"/>
              <a:t>USE of Content Competency Marks</a:t>
            </a:r>
            <a:endParaRPr lang="en-US" dirty="0"/>
          </a:p>
        </p:txBody>
      </p:sp>
      <p:sp>
        <p:nvSpPr>
          <p:cNvPr id="3" name="TextBox 2"/>
          <p:cNvSpPr txBox="1"/>
          <p:nvPr/>
        </p:nvSpPr>
        <p:spPr>
          <a:xfrm>
            <a:off x="-111275" y="2302595"/>
            <a:ext cx="5230902" cy="1754326"/>
          </a:xfrm>
          <a:prstGeom prst="rect">
            <a:avLst/>
          </a:prstGeom>
          <a:noFill/>
        </p:spPr>
        <p:txBody>
          <a:bodyPr wrap="square" rtlCol="0">
            <a:spAutoFit/>
          </a:bodyPr>
          <a:lstStyle/>
          <a:p>
            <a:pPr algn="ctr"/>
            <a:r>
              <a:rPr lang="en-US" sz="3600" b="1" dirty="0" smtClean="0"/>
              <a:t>What do you DO with those content competency marks?</a:t>
            </a:r>
          </a:p>
        </p:txBody>
      </p:sp>
      <p:sp>
        <p:nvSpPr>
          <p:cNvPr id="4" name="TextBox 3"/>
          <p:cNvSpPr txBox="1"/>
          <p:nvPr/>
        </p:nvSpPr>
        <p:spPr>
          <a:xfrm>
            <a:off x="4870580" y="1228415"/>
            <a:ext cx="2649894" cy="954107"/>
          </a:xfrm>
          <a:prstGeom prst="rect">
            <a:avLst/>
          </a:prstGeom>
          <a:noFill/>
        </p:spPr>
        <p:txBody>
          <a:bodyPr wrap="square" rtlCol="0">
            <a:spAutoFit/>
          </a:bodyPr>
          <a:lstStyle/>
          <a:p>
            <a:pPr algn="ctr"/>
            <a:r>
              <a:rPr lang="en-US" sz="2800" dirty="0" smtClean="0"/>
              <a:t>Final Course Grade</a:t>
            </a:r>
          </a:p>
        </p:txBody>
      </p:sp>
      <p:sp>
        <p:nvSpPr>
          <p:cNvPr id="5" name="TextBox 4"/>
          <p:cNvSpPr txBox="1"/>
          <p:nvPr/>
        </p:nvSpPr>
        <p:spPr>
          <a:xfrm>
            <a:off x="6251510" y="2743524"/>
            <a:ext cx="2649894" cy="1384995"/>
          </a:xfrm>
          <a:prstGeom prst="rect">
            <a:avLst/>
          </a:prstGeom>
          <a:noFill/>
        </p:spPr>
        <p:txBody>
          <a:bodyPr wrap="square" rtlCol="0">
            <a:spAutoFit/>
          </a:bodyPr>
          <a:lstStyle/>
          <a:p>
            <a:pPr algn="ctr"/>
            <a:r>
              <a:rPr lang="en-US" sz="2800" dirty="0" smtClean="0"/>
              <a:t>Academic Privilege Eligibility </a:t>
            </a:r>
          </a:p>
        </p:txBody>
      </p:sp>
      <p:sp>
        <p:nvSpPr>
          <p:cNvPr id="6" name="TextBox 5"/>
          <p:cNvSpPr txBox="1"/>
          <p:nvPr/>
        </p:nvSpPr>
        <p:spPr>
          <a:xfrm>
            <a:off x="5113175" y="4976301"/>
            <a:ext cx="3607375" cy="1508105"/>
          </a:xfrm>
          <a:prstGeom prst="rect">
            <a:avLst/>
          </a:prstGeom>
          <a:noFill/>
        </p:spPr>
        <p:txBody>
          <a:bodyPr wrap="square" rtlCol="0">
            <a:spAutoFit/>
          </a:bodyPr>
          <a:lstStyle/>
          <a:p>
            <a:pPr algn="ctr"/>
            <a:r>
              <a:rPr lang="en-US" sz="2800" dirty="0" smtClean="0"/>
              <a:t>“At-Risk” </a:t>
            </a:r>
            <a:r>
              <a:rPr lang="en-US" sz="1600" dirty="0" smtClean="0"/>
              <a:t>is failing two or more competencies in the course….  If you must meet each individual competency, then overall average is not best determination of “at risk”</a:t>
            </a:r>
            <a:endParaRPr lang="en-US" sz="2800" dirty="0" smtClean="0"/>
          </a:p>
        </p:txBody>
      </p:sp>
      <p:sp>
        <p:nvSpPr>
          <p:cNvPr id="7" name="TextBox 6"/>
          <p:cNvSpPr txBox="1"/>
          <p:nvPr/>
        </p:nvSpPr>
        <p:spPr>
          <a:xfrm>
            <a:off x="1318726" y="4897846"/>
            <a:ext cx="2649894" cy="1384995"/>
          </a:xfrm>
          <a:prstGeom prst="rect">
            <a:avLst/>
          </a:prstGeom>
          <a:noFill/>
        </p:spPr>
        <p:txBody>
          <a:bodyPr wrap="square" rtlCol="0">
            <a:spAutoFit/>
          </a:bodyPr>
          <a:lstStyle/>
          <a:p>
            <a:pPr algn="ctr"/>
            <a:r>
              <a:rPr lang="en-US" sz="2800" dirty="0" smtClean="0"/>
              <a:t>Competency Recovery / Interventions</a:t>
            </a:r>
          </a:p>
        </p:txBody>
      </p:sp>
      <p:cxnSp>
        <p:nvCxnSpPr>
          <p:cNvPr id="9" name="Straight Arrow Connector 8"/>
          <p:cNvCxnSpPr/>
          <p:nvPr/>
        </p:nvCxnSpPr>
        <p:spPr>
          <a:xfrm flipV="1">
            <a:off x="4914123" y="1826522"/>
            <a:ext cx="572277" cy="4156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1675" y="3401411"/>
            <a:ext cx="113510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15543" y="4128519"/>
            <a:ext cx="1150775" cy="77618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7" idx="0"/>
          </p:cNvCxnSpPr>
          <p:nvPr/>
        </p:nvCxnSpPr>
        <p:spPr>
          <a:xfrm>
            <a:off x="2643673" y="4400244"/>
            <a:ext cx="0" cy="49760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97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Assessing Competence ?</a:t>
            </a:r>
            <a:endParaRPr lang="en-US" dirty="0"/>
          </a:p>
        </p:txBody>
      </p:sp>
      <p:sp>
        <p:nvSpPr>
          <p:cNvPr id="3" name="Content Placeholder 2"/>
          <p:cNvSpPr txBox="1">
            <a:spLocks/>
          </p:cNvSpPr>
          <p:nvPr/>
        </p:nvSpPr>
        <p:spPr>
          <a:xfrm>
            <a:off x="707921" y="2040912"/>
            <a:ext cx="7905135" cy="2693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t>In a more traditional approach, how does a student demonstrate mastery of a competency without “doing the time” in your class to complete all of </a:t>
            </a:r>
            <a:r>
              <a:rPr lang="en-US" sz="3600" b="1" dirty="0" smtClean="0"/>
              <a:t>your</a:t>
            </a:r>
            <a:r>
              <a:rPr lang="en-US" sz="3600" dirty="0" smtClean="0"/>
              <a:t> assignments?</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8350">
            <a:off x="6222918" y="4694671"/>
            <a:ext cx="2718565" cy="1812046"/>
          </a:xfrm>
          <a:prstGeom prst="rect">
            <a:avLst/>
          </a:prstGeom>
        </p:spPr>
      </p:pic>
    </p:spTree>
    <p:extLst>
      <p:ext uri="{BB962C8B-B14F-4D97-AF65-F5344CB8AC3E}">
        <p14:creationId xmlns:p14="http://schemas.microsoft.com/office/powerpoint/2010/main" val="241855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Competency   </a:t>
            </a:r>
            <a:r>
              <a:rPr lang="en-US" dirty="0" err="1" smtClean="0"/>
              <a:t>vs</a:t>
            </a:r>
            <a:r>
              <a:rPr lang="en-US" dirty="0" smtClean="0"/>
              <a:t>   Final Grade</a:t>
            </a:r>
            <a:endParaRPr lang="en-US" dirty="0"/>
          </a:p>
        </p:txBody>
      </p:sp>
      <p:sp>
        <p:nvSpPr>
          <p:cNvPr id="3" name="Oval 2"/>
          <p:cNvSpPr/>
          <p:nvPr/>
        </p:nvSpPr>
        <p:spPr>
          <a:xfrm>
            <a:off x="714646" y="2506473"/>
            <a:ext cx="1091821" cy="98263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3.1</a:t>
            </a:r>
            <a:endParaRPr lang="en-US" sz="3200" dirty="0">
              <a:solidFill>
                <a:schemeClr val="tx1"/>
              </a:solidFill>
            </a:endParaRPr>
          </a:p>
        </p:txBody>
      </p:sp>
      <p:sp>
        <p:nvSpPr>
          <p:cNvPr id="4" name="Oval 3"/>
          <p:cNvSpPr/>
          <p:nvPr/>
        </p:nvSpPr>
        <p:spPr>
          <a:xfrm>
            <a:off x="714645" y="3627485"/>
            <a:ext cx="1091821" cy="98263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3.8</a:t>
            </a:r>
            <a:endParaRPr lang="en-US" sz="3200" dirty="0">
              <a:solidFill>
                <a:schemeClr val="tx1"/>
              </a:solidFill>
            </a:endParaRPr>
          </a:p>
        </p:txBody>
      </p:sp>
      <p:sp>
        <p:nvSpPr>
          <p:cNvPr id="5" name="Oval 4"/>
          <p:cNvSpPr/>
          <p:nvPr/>
        </p:nvSpPr>
        <p:spPr>
          <a:xfrm>
            <a:off x="714645" y="4748497"/>
            <a:ext cx="1091821" cy="98263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3.6</a:t>
            </a:r>
            <a:endParaRPr lang="en-US" sz="3200" dirty="0">
              <a:solidFill>
                <a:schemeClr val="tx1"/>
              </a:solidFill>
            </a:endParaRPr>
          </a:p>
        </p:txBody>
      </p:sp>
      <p:sp>
        <p:nvSpPr>
          <p:cNvPr id="6" name="Rounded Rectangle 5"/>
          <p:cNvSpPr/>
          <p:nvPr/>
        </p:nvSpPr>
        <p:spPr>
          <a:xfrm>
            <a:off x="3249237" y="3558750"/>
            <a:ext cx="1477146" cy="110937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3.5</a:t>
            </a:r>
            <a:endParaRPr lang="en-US" sz="4000" b="1" dirty="0">
              <a:solidFill>
                <a:schemeClr val="bg1"/>
              </a:solidFill>
            </a:endParaRPr>
          </a:p>
        </p:txBody>
      </p:sp>
      <p:pic>
        <p:nvPicPr>
          <p:cNvPr id="8" name="Picture 7"/>
          <p:cNvPicPr>
            <a:picLocks noChangeAspect="1"/>
          </p:cNvPicPr>
          <p:nvPr/>
        </p:nvPicPr>
        <p:blipFill rotWithShape="1">
          <a:blip r:embed="rId3"/>
          <a:srcRect l="15090" t="4730" r="12037" b="12901"/>
          <a:stretch/>
        </p:blipFill>
        <p:spPr>
          <a:xfrm>
            <a:off x="6335408" y="3247173"/>
            <a:ext cx="2320378" cy="1750705"/>
          </a:xfrm>
          <a:prstGeom prst="rect">
            <a:avLst/>
          </a:prstGeom>
        </p:spPr>
      </p:pic>
      <p:sp>
        <p:nvSpPr>
          <p:cNvPr id="9" name="TextBox 8"/>
          <p:cNvSpPr txBox="1"/>
          <p:nvPr/>
        </p:nvSpPr>
        <p:spPr>
          <a:xfrm>
            <a:off x="315883" y="1552366"/>
            <a:ext cx="2443942" cy="954107"/>
          </a:xfrm>
          <a:prstGeom prst="rect">
            <a:avLst/>
          </a:prstGeom>
          <a:noFill/>
        </p:spPr>
        <p:txBody>
          <a:bodyPr wrap="square" rtlCol="0">
            <a:spAutoFit/>
          </a:bodyPr>
          <a:lstStyle/>
          <a:p>
            <a:r>
              <a:rPr lang="en-US" sz="2800" dirty="0" smtClean="0"/>
              <a:t>Content Competencies</a:t>
            </a:r>
            <a:endParaRPr lang="en-US" sz="2800" dirty="0"/>
          </a:p>
        </p:txBody>
      </p:sp>
      <p:sp>
        <p:nvSpPr>
          <p:cNvPr id="10" name="TextBox 9"/>
          <p:cNvSpPr txBox="1"/>
          <p:nvPr/>
        </p:nvSpPr>
        <p:spPr>
          <a:xfrm>
            <a:off x="3158588" y="1552365"/>
            <a:ext cx="2443942" cy="954107"/>
          </a:xfrm>
          <a:prstGeom prst="rect">
            <a:avLst/>
          </a:prstGeom>
          <a:noFill/>
        </p:spPr>
        <p:txBody>
          <a:bodyPr wrap="square" rtlCol="0">
            <a:spAutoFit/>
          </a:bodyPr>
          <a:lstStyle/>
          <a:p>
            <a:r>
              <a:rPr lang="en-US" sz="2800" dirty="0" smtClean="0"/>
              <a:t>Overall Course Competency</a:t>
            </a:r>
            <a:endParaRPr lang="en-US" sz="2800" dirty="0"/>
          </a:p>
        </p:txBody>
      </p:sp>
      <p:sp>
        <p:nvSpPr>
          <p:cNvPr id="11" name="TextBox 10"/>
          <p:cNvSpPr txBox="1"/>
          <p:nvPr/>
        </p:nvSpPr>
        <p:spPr>
          <a:xfrm>
            <a:off x="6335408" y="1552365"/>
            <a:ext cx="2443942" cy="954107"/>
          </a:xfrm>
          <a:prstGeom prst="rect">
            <a:avLst/>
          </a:prstGeom>
          <a:noFill/>
        </p:spPr>
        <p:txBody>
          <a:bodyPr wrap="square" rtlCol="0">
            <a:spAutoFit/>
          </a:bodyPr>
          <a:lstStyle/>
          <a:p>
            <a:r>
              <a:rPr lang="en-US" sz="2800" dirty="0" smtClean="0"/>
              <a:t>Traditional Letter Grade</a:t>
            </a:r>
            <a:endParaRPr lang="en-US" sz="2800" dirty="0"/>
          </a:p>
        </p:txBody>
      </p:sp>
      <p:sp>
        <p:nvSpPr>
          <p:cNvPr id="12" name="Right Arrow 11"/>
          <p:cNvSpPr/>
          <p:nvPr/>
        </p:nvSpPr>
        <p:spPr>
          <a:xfrm rot="1828665">
            <a:off x="1829688" y="3217257"/>
            <a:ext cx="1329636" cy="360830"/>
          </a:xfrm>
          <a:prstGeom prst="rightArrow">
            <a:avLst>
              <a:gd name="adj1" fmla="val 29128"/>
              <a:gd name="adj2" fmla="val 5602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9771335" flipV="1">
            <a:off x="1863034" y="4808991"/>
            <a:ext cx="1329636" cy="360830"/>
          </a:xfrm>
          <a:prstGeom prst="rightArrow">
            <a:avLst>
              <a:gd name="adj1" fmla="val 29128"/>
              <a:gd name="adj2" fmla="val 5602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874468" y="3939797"/>
            <a:ext cx="1329636" cy="360830"/>
          </a:xfrm>
          <a:prstGeom prst="rightArrow">
            <a:avLst>
              <a:gd name="adj1" fmla="val 29128"/>
              <a:gd name="adj2" fmla="val 5602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782950" y="3947645"/>
            <a:ext cx="1329636" cy="360830"/>
          </a:xfrm>
          <a:prstGeom prst="rightArrow">
            <a:avLst>
              <a:gd name="adj1" fmla="val 29128"/>
              <a:gd name="adj2" fmla="val 5602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00192" y="5611401"/>
            <a:ext cx="2719265" cy="954107"/>
          </a:xfrm>
          <a:prstGeom prst="rect">
            <a:avLst/>
          </a:prstGeom>
          <a:noFill/>
        </p:spPr>
        <p:txBody>
          <a:bodyPr wrap="square" rtlCol="0">
            <a:spAutoFit/>
          </a:bodyPr>
          <a:lstStyle/>
          <a:p>
            <a:r>
              <a:rPr lang="en-US" sz="2800" dirty="0" smtClean="0"/>
              <a:t>Simple Average</a:t>
            </a:r>
          </a:p>
          <a:p>
            <a:r>
              <a:rPr lang="en-US" sz="2800" dirty="0" smtClean="0"/>
              <a:t>of competencies</a:t>
            </a:r>
            <a:endParaRPr lang="en-US" sz="2800" dirty="0"/>
          </a:p>
        </p:txBody>
      </p:sp>
      <p:sp>
        <p:nvSpPr>
          <p:cNvPr id="17" name="TextBox 16"/>
          <p:cNvSpPr txBox="1"/>
          <p:nvPr/>
        </p:nvSpPr>
        <p:spPr>
          <a:xfrm>
            <a:off x="5131837" y="5042118"/>
            <a:ext cx="4012164" cy="1815882"/>
          </a:xfrm>
          <a:prstGeom prst="rect">
            <a:avLst/>
          </a:prstGeom>
          <a:noFill/>
        </p:spPr>
        <p:txBody>
          <a:bodyPr wrap="square" rtlCol="0">
            <a:spAutoFit/>
          </a:bodyPr>
          <a:lstStyle/>
          <a:p>
            <a:pPr algn="r"/>
            <a:r>
              <a:rPr lang="en-US" sz="2800" dirty="0" smtClean="0"/>
              <a:t>Student has “NC,” regardless of average, until EVERY content competency is met.</a:t>
            </a:r>
            <a:endParaRPr lang="en-US" sz="2800" dirty="0"/>
          </a:p>
        </p:txBody>
      </p:sp>
    </p:spTree>
    <p:extLst>
      <p:ext uri="{BB962C8B-B14F-4D97-AF65-F5344CB8AC3E}">
        <p14:creationId xmlns:p14="http://schemas.microsoft.com/office/powerpoint/2010/main" val="2702764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712770" y="2943838"/>
            <a:ext cx="4341856" cy="275392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Rounded Rectangle 16"/>
          <p:cNvSpPr/>
          <p:nvPr/>
        </p:nvSpPr>
        <p:spPr>
          <a:xfrm>
            <a:off x="2103970" y="3153037"/>
            <a:ext cx="2326833" cy="20325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ounded Rectangle 15"/>
          <p:cNvSpPr/>
          <p:nvPr/>
        </p:nvSpPr>
        <p:spPr>
          <a:xfrm>
            <a:off x="114323" y="3262726"/>
            <a:ext cx="1726341" cy="169500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title"/>
          </p:nvPr>
        </p:nvSpPr>
        <p:spPr>
          <a:xfrm>
            <a:off x="-14746" y="0"/>
            <a:ext cx="7886700" cy="1325563"/>
          </a:xfrm>
        </p:spPr>
        <p:txBody>
          <a:bodyPr/>
          <a:lstStyle/>
          <a:p>
            <a:r>
              <a:rPr lang="en-US" b="1" dirty="0" smtClean="0"/>
              <a:t>Awarding Credit &amp; </a:t>
            </a:r>
            <a:br>
              <a:rPr lang="en-US" b="1" dirty="0" smtClean="0"/>
            </a:br>
            <a:r>
              <a:rPr lang="en-US" b="1" dirty="0" smtClean="0"/>
              <a:t>Final LETTER Grade</a:t>
            </a:r>
            <a:endParaRPr lang="en-US" b="1" dirty="0"/>
          </a:p>
        </p:txBody>
      </p:sp>
      <p:sp>
        <p:nvSpPr>
          <p:cNvPr id="3" name="Rectangle 2"/>
          <p:cNvSpPr/>
          <p:nvPr/>
        </p:nvSpPr>
        <p:spPr>
          <a:xfrm>
            <a:off x="465817" y="1537032"/>
            <a:ext cx="8091087" cy="1054135"/>
          </a:xfrm>
          <a:prstGeom prst="rect">
            <a:avLst/>
          </a:prstGeom>
          <a:noFill/>
        </p:spPr>
        <p:txBody>
          <a:bodyPr wrap="square" lIns="68580" tIns="34290" rIns="68580" bIns="34290">
            <a:spAutoFit/>
          </a:bodyPr>
          <a:lstStyle/>
          <a:p>
            <a:r>
              <a:rPr lang="en-US" sz="3200" dirty="0">
                <a:ln w="0"/>
              </a:rPr>
              <a:t>*Credit is awarded only when EVERY individual course competency is mastered (</a:t>
            </a:r>
            <a:r>
              <a:rPr lang="en-US" sz="3200" dirty="0" smtClean="0">
                <a:ln w="0"/>
              </a:rPr>
              <a:t>2.5 or better)</a:t>
            </a:r>
            <a:endParaRPr lang="en-US" sz="3200" dirty="0">
              <a:ln w="0"/>
            </a:endParaRPr>
          </a:p>
        </p:txBody>
      </p:sp>
      <p:pic>
        <p:nvPicPr>
          <p:cNvPr id="4" name="Picture 3"/>
          <p:cNvPicPr>
            <a:picLocks noChangeAspect="1"/>
          </p:cNvPicPr>
          <p:nvPr/>
        </p:nvPicPr>
        <p:blipFill>
          <a:blip r:embed="rId3"/>
          <a:stretch>
            <a:fillRect/>
          </a:stretch>
        </p:blipFill>
        <p:spPr>
          <a:xfrm>
            <a:off x="4827418" y="3526486"/>
            <a:ext cx="4080746" cy="1955171"/>
          </a:xfrm>
          <a:prstGeom prst="rect">
            <a:avLst/>
          </a:prstGeom>
        </p:spPr>
      </p:pic>
      <p:sp>
        <p:nvSpPr>
          <p:cNvPr id="5" name="Rectangle 4"/>
          <p:cNvSpPr/>
          <p:nvPr/>
        </p:nvSpPr>
        <p:spPr>
          <a:xfrm>
            <a:off x="6157907" y="3015871"/>
            <a:ext cx="1505608" cy="438582"/>
          </a:xfrm>
          <a:prstGeom prst="rect">
            <a:avLst/>
          </a:prstGeom>
          <a:noFill/>
        </p:spPr>
        <p:txBody>
          <a:bodyPr wrap="square" lIns="68580" tIns="34290" rIns="68580" bIns="34290">
            <a:spAutoFit/>
          </a:bodyPr>
          <a:lstStyle/>
          <a:p>
            <a:r>
              <a:rPr lang="en-US" sz="2400" dirty="0">
                <a:ln w="0"/>
              </a:rPr>
              <a:t>2014-2015</a:t>
            </a:r>
          </a:p>
        </p:txBody>
      </p:sp>
      <p:sp>
        <p:nvSpPr>
          <p:cNvPr id="6" name="Rectangle 5"/>
          <p:cNvSpPr/>
          <p:nvPr/>
        </p:nvSpPr>
        <p:spPr>
          <a:xfrm>
            <a:off x="2537955" y="3218071"/>
            <a:ext cx="1505608" cy="438582"/>
          </a:xfrm>
          <a:prstGeom prst="rect">
            <a:avLst/>
          </a:prstGeom>
          <a:noFill/>
        </p:spPr>
        <p:txBody>
          <a:bodyPr wrap="square" lIns="68580" tIns="34290" rIns="68580" bIns="34290">
            <a:spAutoFit/>
          </a:bodyPr>
          <a:lstStyle/>
          <a:p>
            <a:r>
              <a:rPr lang="en-US" sz="2400" dirty="0">
                <a:ln w="0"/>
              </a:rPr>
              <a:t>2013-2014</a:t>
            </a:r>
          </a:p>
        </p:txBody>
      </p:sp>
      <p:sp>
        <p:nvSpPr>
          <p:cNvPr id="7" name="Rectangle 6"/>
          <p:cNvSpPr/>
          <p:nvPr/>
        </p:nvSpPr>
        <p:spPr>
          <a:xfrm>
            <a:off x="263344" y="3288124"/>
            <a:ext cx="1505608" cy="438582"/>
          </a:xfrm>
          <a:prstGeom prst="rect">
            <a:avLst/>
          </a:prstGeom>
          <a:noFill/>
        </p:spPr>
        <p:txBody>
          <a:bodyPr wrap="square" lIns="68580" tIns="34290" rIns="68580" bIns="34290">
            <a:spAutoFit/>
          </a:bodyPr>
          <a:lstStyle/>
          <a:p>
            <a:r>
              <a:rPr lang="en-US" sz="2400" dirty="0">
                <a:ln w="0"/>
              </a:rPr>
              <a:t>2012-2013</a:t>
            </a:r>
          </a:p>
        </p:txBody>
      </p:sp>
      <p:sp>
        <p:nvSpPr>
          <p:cNvPr id="8" name="Rectangle 7"/>
          <p:cNvSpPr/>
          <p:nvPr/>
        </p:nvSpPr>
        <p:spPr>
          <a:xfrm>
            <a:off x="328990" y="3890939"/>
            <a:ext cx="349460" cy="438582"/>
          </a:xfrm>
          <a:prstGeom prst="rect">
            <a:avLst/>
          </a:prstGeom>
          <a:noFill/>
        </p:spPr>
        <p:txBody>
          <a:bodyPr wrap="square" lIns="68580" tIns="34290" rIns="68580" bIns="34290">
            <a:spAutoFit/>
          </a:bodyPr>
          <a:lstStyle/>
          <a:p>
            <a:r>
              <a:rPr lang="en-US" sz="2400" dirty="0">
                <a:ln w="0"/>
              </a:rPr>
              <a:t>A</a:t>
            </a:r>
          </a:p>
        </p:txBody>
      </p:sp>
      <p:sp>
        <p:nvSpPr>
          <p:cNvPr id="9" name="Rectangle 8"/>
          <p:cNvSpPr/>
          <p:nvPr/>
        </p:nvSpPr>
        <p:spPr>
          <a:xfrm>
            <a:off x="951667" y="4123695"/>
            <a:ext cx="349460" cy="438582"/>
          </a:xfrm>
          <a:prstGeom prst="rect">
            <a:avLst/>
          </a:prstGeom>
          <a:noFill/>
        </p:spPr>
        <p:txBody>
          <a:bodyPr wrap="square" lIns="68580" tIns="34290" rIns="68580" bIns="34290">
            <a:spAutoFit/>
          </a:bodyPr>
          <a:lstStyle/>
          <a:p>
            <a:r>
              <a:rPr lang="en-US" sz="2400" dirty="0">
                <a:ln w="0"/>
              </a:rPr>
              <a:t>B</a:t>
            </a:r>
          </a:p>
        </p:txBody>
      </p:sp>
      <p:sp>
        <p:nvSpPr>
          <p:cNvPr id="10" name="Rectangle 9"/>
          <p:cNvSpPr/>
          <p:nvPr/>
        </p:nvSpPr>
        <p:spPr>
          <a:xfrm>
            <a:off x="289515" y="4389286"/>
            <a:ext cx="662152" cy="438582"/>
          </a:xfrm>
          <a:prstGeom prst="rect">
            <a:avLst/>
          </a:prstGeom>
          <a:noFill/>
        </p:spPr>
        <p:txBody>
          <a:bodyPr wrap="square" lIns="68580" tIns="34290" rIns="68580" bIns="34290">
            <a:spAutoFit/>
          </a:bodyPr>
          <a:lstStyle/>
          <a:p>
            <a:r>
              <a:rPr lang="en-US" sz="2400" dirty="0">
                <a:ln w="0"/>
              </a:rPr>
              <a:t>INC</a:t>
            </a:r>
          </a:p>
        </p:txBody>
      </p:sp>
      <p:sp>
        <p:nvSpPr>
          <p:cNvPr id="11" name="Rectangle 10"/>
          <p:cNvSpPr/>
          <p:nvPr/>
        </p:nvSpPr>
        <p:spPr>
          <a:xfrm>
            <a:off x="2537955" y="3762969"/>
            <a:ext cx="349460" cy="438582"/>
          </a:xfrm>
          <a:prstGeom prst="rect">
            <a:avLst/>
          </a:prstGeom>
          <a:noFill/>
        </p:spPr>
        <p:txBody>
          <a:bodyPr wrap="square" lIns="68580" tIns="34290" rIns="68580" bIns="34290">
            <a:spAutoFit/>
          </a:bodyPr>
          <a:lstStyle/>
          <a:p>
            <a:r>
              <a:rPr lang="en-US" sz="2400" dirty="0">
                <a:ln w="0"/>
              </a:rPr>
              <a:t>A</a:t>
            </a:r>
          </a:p>
        </p:txBody>
      </p:sp>
      <p:sp>
        <p:nvSpPr>
          <p:cNvPr id="12" name="Rectangle 11"/>
          <p:cNvSpPr/>
          <p:nvPr/>
        </p:nvSpPr>
        <p:spPr>
          <a:xfrm>
            <a:off x="3062786" y="3929535"/>
            <a:ext cx="349460" cy="438582"/>
          </a:xfrm>
          <a:prstGeom prst="rect">
            <a:avLst/>
          </a:prstGeom>
          <a:noFill/>
        </p:spPr>
        <p:txBody>
          <a:bodyPr wrap="square" lIns="68580" tIns="34290" rIns="68580" bIns="34290">
            <a:spAutoFit/>
          </a:bodyPr>
          <a:lstStyle/>
          <a:p>
            <a:r>
              <a:rPr lang="en-US" sz="2400" dirty="0">
                <a:ln w="0"/>
              </a:rPr>
              <a:t>B</a:t>
            </a:r>
          </a:p>
        </p:txBody>
      </p:sp>
      <p:sp>
        <p:nvSpPr>
          <p:cNvPr id="13" name="Rectangle 12"/>
          <p:cNvSpPr/>
          <p:nvPr/>
        </p:nvSpPr>
        <p:spPr>
          <a:xfrm>
            <a:off x="2562814" y="4320799"/>
            <a:ext cx="662152" cy="438582"/>
          </a:xfrm>
          <a:prstGeom prst="rect">
            <a:avLst/>
          </a:prstGeom>
          <a:noFill/>
        </p:spPr>
        <p:txBody>
          <a:bodyPr wrap="square" lIns="68580" tIns="34290" rIns="68580" bIns="34290">
            <a:spAutoFit/>
          </a:bodyPr>
          <a:lstStyle/>
          <a:p>
            <a:r>
              <a:rPr lang="en-US" sz="2400" dirty="0">
                <a:ln w="0"/>
              </a:rPr>
              <a:t>INC</a:t>
            </a:r>
          </a:p>
        </p:txBody>
      </p:sp>
      <p:sp>
        <p:nvSpPr>
          <p:cNvPr id="14" name="Rectangle 13"/>
          <p:cNvSpPr/>
          <p:nvPr/>
        </p:nvSpPr>
        <p:spPr>
          <a:xfrm>
            <a:off x="3188111" y="4659338"/>
            <a:ext cx="349460" cy="438582"/>
          </a:xfrm>
          <a:prstGeom prst="rect">
            <a:avLst/>
          </a:prstGeom>
          <a:noFill/>
        </p:spPr>
        <p:txBody>
          <a:bodyPr wrap="square" lIns="68580" tIns="34290" rIns="68580" bIns="34290">
            <a:spAutoFit/>
          </a:bodyPr>
          <a:lstStyle/>
          <a:p>
            <a:r>
              <a:rPr lang="en-US" sz="2400" dirty="0">
                <a:ln w="0"/>
                <a:solidFill>
                  <a:srgbClr val="C00000"/>
                </a:solidFill>
              </a:rPr>
              <a:t>F</a:t>
            </a:r>
          </a:p>
        </p:txBody>
      </p:sp>
      <p:sp>
        <p:nvSpPr>
          <p:cNvPr id="15" name="Rectangle 14"/>
          <p:cNvSpPr/>
          <p:nvPr/>
        </p:nvSpPr>
        <p:spPr>
          <a:xfrm>
            <a:off x="3527597" y="4196633"/>
            <a:ext cx="349460" cy="438582"/>
          </a:xfrm>
          <a:prstGeom prst="rect">
            <a:avLst/>
          </a:prstGeom>
          <a:noFill/>
        </p:spPr>
        <p:txBody>
          <a:bodyPr wrap="square" lIns="68580" tIns="34290" rIns="68580" bIns="34290">
            <a:spAutoFit/>
          </a:bodyPr>
          <a:lstStyle/>
          <a:p>
            <a:r>
              <a:rPr lang="en-US" sz="2400" dirty="0">
                <a:ln w="0"/>
                <a:solidFill>
                  <a:schemeClr val="accent6"/>
                </a:solidFill>
              </a:rPr>
              <a:t>C</a:t>
            </a:r>
          </a:p>
        </p:txBody>
      </p:sp>
      <p:pic>
        <p:nvPicPr>
          <p:cNvPr id="19" name="Picture 1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51788">
            <a:off x="3604451" y="4783823"/>
            <a:ext cx="901784" cy="745881"/>
          </a:xfrm>
          <a:prstGeom prst="rect">
            <a:avLst/>
          </a:prstGeom>
        </p:spPr>
      </p:pic>
      <p:sp>
        <p:nvSpPr>
          <p:cNvPr id="20" name="32-Point Star 19"/>
          <p:cNvSpPr/>
          <p:nvPr/>
        </p:nvSpPr>
        <p:spPr>
          <a:xfrm>
            <a:off x="7976941" y="4084196"/>
            <a:ext cx="1077685" cy="860940"/>
          </a:xfrm>
          <a:prstGeom prst="star3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solidFill>
                  <a:schemeClr val="tx1"/>
                </a:solidFill>
              </a:rPr>
              <a:t>GPA</a:t>
            </a:r>
          </a:p>
        </p:txBody>
      </p:sp>
      <p:sp>
        <p:nvSpPr>
          <p:cNvPr id="21" name="Rectangle 20"/>
          <p:cNvSpPr/>
          <p:nvPr/>
        </p:nvSpPr>
        <p:spPr>
          <a:xfrm>
            <a:off x="1586205" y="5798609"/>
            <a:ext cx="7468422" cy="1054135"/>
          </a:xfrm>
          <a:prstGeom prst="rect">
            <a:avLst/>
          </a:prstGeom>
          <a:noFill/>
        </p:spPr>
        <p:txBody>
          <a:bodyPr wrap="square" lIns="68580" tIns="34290" rIns="68580" bIns="34290">
            <a:spAutoFit/>
          </a:bodyPr>
          <a:lstStyle/>
          <a:p>
            <a:r>
              <a:rPr lang="en-US" sz="3200" dirty="0" smtClean="0">
                <a:ln w="0"/>
              </a:rPr>
              <a:t>Teachers manually enter letter grade...</a:t>
            </a:r>
          </a:p>
          <a:p>
            <a:r>
              <a:rPr lang="en-US" sz="3200" dirty="0">
                <a:ln w="0"/>
              </a:rPr>
              <a:t>W</a:t>
            </a:r>
            <a:r>
              <a:rPr lang="en-US" sz="3200" dirty="0" smtClean="0">
                <a:ln w="0"/>
              </a:rPr>
              <a:t>e haven’t settled on a scale…</a:t>
            </a:r>
            <a:endParaRPr lang="en-US" sz="3200" dirty="0">
              <a:ln w="0"/>
            </a:endParaRPr>
          </a:p>
        </p:txBody>
      </p:sp>
    </p:spTree>
    <p:extLst>
      <p:ext uri="{BB962C8B-B14F-4D97-AF65-F5344CB8AC3E}">
        <p14:creationId xmlns:p14="http://schemas.microsoft.com/office/powerpoint/2010/main" val="8684822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rot="21026242">
            <a:off x="237112" y="2720583"/>
            <a:ext cx="3389253" cy="2829728"/>
          </a:xfrm>
          <a:prstGeom prst="rect">
            <a:avLst/>
          </a:prstGeom>
        </p:spPr>
      </p:pic>
      <p:sp>
        <p:nvSpPr>
          <p:cNvPr id="9" name="Oval 8"/>
          <p:cNvSpPr>
            <a:spLocks noChangeAspect="1"/>
          </p:cNvSpPr>
          <p:nvPr/>
        </p:nvSpPr>
        <p:spPr>
          <a:xfrm>
            <a:off x="3830183" y="828769"/>
            <a:ext cx="5313817" cy="59046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2100" dirty="0"/>
          </a:p>
        </p:txBody>
      </p:sp>
      <p:sp>
        <p:nvSpPr>
          <p:cNvPr id="10" name="Oval 9"/>
          <p:cNvSpPr>
            <a:spLocks noChangeAspect="1"/>
          </p:cNvSpPr>
          <p:nvPr/>
        </p:nvSpPr>
        <p:spPr>
          <a:xfrm>
            <a:off x="4484887" y="2055366"/>
            <a:ext cx="4114800" cy="455195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2800" dirty="0"/>
          </a:p>
        </p:txBody>
      </p:sp>
      <p:sp>
        <p:nvSpPr>
          <p:cNvPr id="6" name="Oval 5"/>
          <p:cNvSpPr/>
          <p:nvPr/>
        </p:nvSpPr>
        <p:spPr>
          <a:xfrm>
            <a:off x="4982246" y="3257549"/>
            <a:ext cx="3099654" cy="32802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600" dirty="0"/>
          </a:p>
        </p:txBody>
      </p:sp>
      <p:sp>
        <p:nvSpPr>
          <p:cNvPr id="4" name="Title 3"/>
          <p:cNvSpPr>
            <a:spLocks noGrp="1"/>
          </p:cNvSpPr>
          <p:nvPr>
            <p:ph type="title"/>
          </p:nvPr>
        </p:nvSpPr>
        <p:spPr>
          <a:xfrm>
            <a:off x="11225" y="0"/>
            <a:ext cx="4398320" cy="714733"/>
          </a:xfrm>
        </p:spPr>
        <p:txBody>
          <a:bodyPr anchor="t">
            <a:normAutofit/>
          </a:bodyPr>
          <a:lstStyle/>
          <a:p>
            <a:r>
              <a:rPr lang="en-US" b="1" dirty="0" smtClean="0"/>
              <a:t>Reporting:</a:t>
            </a:r>
            <a:endParaRPr lang="en-US" b="1" dirty="0"/>
          </a:p>
        </p:txBody>
      </p:sp>
      <p:sp>
        <p:nvSpPr>
          <p:cNvPr id="5" name="Oval 4"/>
          <p:cNvSpPr>
            <a:spLocks noChangeAspect="1"/>
          </p:cNvSpPr>
          <p:nvPr/>
        </p:nvSpPr>
        <p:spPr>
          <a:xfrm>
            <a:off x="5557883" y="4785614"/>
            <a:ext cx="1956317" cy="164193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1" name="Rectangle 10"/>
          <p:cNvSpPr/>
          <p:nvPr/>
        </p:nvSpPr>
        <p:spPr>
          <a:xfrm>
            <a:off x="5958163" y="1626609"/>
            <a:ext cx="1718291" cy="500137"/>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Transcripts</a:t>
            </a:r>
          </a:p>
        </p:txBody>
      </p:sp>
      <p:sp>
        <p:nvSpPr>
          <p:cNvPr id="12" name="Rectangle 11"/>
          <p:cNvSpPr/>
          <p:nvPr/>
        </p:nvSpPr>
        <p:spPr>
          <a:xfrm rot="1716422">
            <a:off x="8005308" y="1820962"/>
            <a:ext cx="732381" cy="500137"/>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GPA</a:t>
            </a:r>
          </a:p>
        </p:txBody>
      </p:sp>
      <p:sp>
        <p:nvSpPr>
          <p:cNvPr id="13" name="Rectangle 12"/>
          <p:cNvSpPr/>
          <p:nvPr/>
        </p:nvSpPr>
        <p:spPr>
          <a:xfrm>
            <a:off x="5263563" y="2278604"/>
            <a:ext cx="2616550" cy="1054135"/>
          </a:xfrm>
          <a:prstGeom prst="rect">
            <a:avLst/>
          </a:prstGeom>
          <a:noFill/>
        </p:spPr>
        <p:txBody>
          <a:bodyPr wrap="none" lIns="68580" tIns="34290" rIns="68580" bIns="34290">
            <a:spAutoFit/>
          </a:bodyPr>
          <a:lstStyle/>
          <a:p>
            <a:pPr algn="ctr"/>
            <a:r>
              <a:rPr lang="en-US" sz="3200" b="1" dirty="0">
                <a:ln w="0"/>
                <a:solidFill>
                  <a:schemeClr val="bg1"/>
                </a:solidFill>
              </a:rPr>
              <a:t>Overall Course</a:t>
            </a:r>
          </a:p>
          <a:p>
            <a:pPr algn="ctr"/>
            <a:r>
              <a:rPr lang="en-US" sz="3200" b="1" dirty="0">
                <a:ln w="0"/>
                <a:solidFill>
                  <a:schemeClr val="bg1"/>
                </a:solidFill>
              </a:rPr>
              <a:t> Competency</a:t>
            </a:r>
          </a:p>
        </p:txBody>
      </p:sp>
      <p:sp>
        <p:nvSpPr>
          <p:cNvPr id="14" name="Rectangle 13"/>
          <p:cNvSpPr/>
          <p:nvPr/>
        </p:nvSpPr>
        <p:spPr>
          <a:xfrm>
            <a:off x="5006832" y="1199344"/>
            <a:ext cx="3168944" cy="561692"/>
          </a:xfrm>
          <a:prstGeom prst="rect">
            <a:avLst/>
          </a:prstGeom>
          <a:noFill/>
        </p:spPr>
        <p:txBody>
          <a:bodyPr wrap="none" lIns="68580" tIns="34290" rIns="68580" bIns="34290">
            <a:spAutoFit/>
          </a:bodyPr>
          <a:lstStyle/>
          <a:p>
            <a:pPr algn="ctr"/>
            <a:r>
              <a:rPr lang="en-US" sz="3200" b="1" dirty="0">
                <a:ln w="0"/>
                <a:solidFill>
                  <a:schemeClr val="bg1"/>
                </a:solidFill>
              </a:rPr>
              <a:t>Final Letter Grade</a:t>
            </a:r>
          </a:p>
        </p:txBody>
      </p:sp>
      <p:sp>
        <p:nvSpPr>
          <p:cNvPr id="15" name="Rectangle 14"/>
          <p:cNvSpPr/>
          <p:nvPr/>
        </p:nvSpPr>
        <p:spPr>
          <a:xfrm>
            <a:off x="5411445" y="3380204"/>
            <a:ext cx="2241256" cy="1361911"/>
          </a:xfrm>
          <a:prstGeom prst="rect">
            <a:avLst/>
          </a:prstGeom>
          <a:noFill/>
        </p:spPr>
        <p:txBody>
          <a:bodyPr wrap="none" lIns="68580" tIns="34290" rIns="68580" bIns="34290">
            <a:spAutoFit/>
          </a:bodyPr>
          <a:lstStyle/>
          <a:p>
            <a:pPr algn="ctr"/>
            <a:r>
              <a:rPr lang="en-US" sz="2800" b="1" dirty="0" smtClean="0">
                <a:ln w="0"/>
                <a:solidFill>
                  <a:schemeClr val="bg1"/>
                </a:solidFill>
              </a:rPr>
              <a:t>Individual</a:t>
            </a:r>
          </a:p>
          <a:p>
            <a:pPr algn="ctr"/>
            <a:r>
              <a:rPr lang="en-US" sz="2800" b="1" dirty="0" smtClean="0">
                <a:ln w="0"/>
                <a:solidFill>
                  <a:schemeClr val="bg1"/>
                </a:solidFill>
              </a:rPr>
              <a:t>Course</a:t>
            </a:r>
          </a:p>
          <a:p>
            <a:pPr algn="ctr"/>
            <a:r>
              <a:rPr lang="en-US" sz="2800" b="1" dirty="0" smtClean="0">
                <a:ln w="0"/>
                <a:solidFill>
                  <a:schemeClr val="bg1"/>
                </a:solidFill>
              </a:rPr>
              <a:t>Competencies</a:t>
            </a:r>
            <a:endParaRPr lang="en-US" sz="2800" b="1" dirty="0">
              <a:ln w="0"/>
              <a:solidFill>
                <a:schemeClr val="bg1"/>
              </a:solidFill>
            </a:endParaRPr>
          </a:p>
        </p:txBody>
      </p:sp>
      <p:sp>
        <p:nvSpPr>
          <p:cNvPr id="16" name="Rectangle 15"/>
          <p:cNvSpPr/>
          <p:nvPr/>
        </p:nvSpPr>
        <p:spPr>
          <a:xfrm>
            <a:off x="5685698" y="5189741"/>
            <a:ext cx="1772280" cy="807913"/>
          </a:xfrm>
          <a:prstGeom prst="rect">
            <a:avLst/>
          </a:prstGeom>
          <a:noFill/>
        </p:spPr>
        <p:txBody>
          <a:bodyPr wrap="none" lIns="68580" tIns="34290" rIns="68580" bIns="34290">
            <a:spAutoFit/>
          </a:bodyPr>
          <a:lstStyle/>
          <a:p>
            <a:pPr algn="ctr"/>
            <a:r>
              <a:rPr lang="en-US" sz="2400" b="1" dirty="0">
                <a:ln w="0"/>
                <a:solidFill>
                  <a:schemeClr val="bg1"/>
                </a:solidFill>
              </a:rPr>
              <a:t>Assessments</a:t>
            </a:r>
          </a:p>
          <a:p>
            <a:pPr algn="ctr"/>
            <a:r>
              <a:rPr lang="en-US" sz="2400" b="1" dirty="0">
                <a:ln w="0"/>
                <a:solidFill>
                  <a:schemeClr val="bg1"/>
                </a:solidFill>
              </a:rPr>
              <a:t>&amp; Rubrics</a:t>
            </a:r>
          </a:p>
        </p:txBody>
      </p:sp>
      <p:sp>
        <p:nvSpPr>
          <p:cNvPr id="17" name="Rectangle 16"/>
          <p:cNvSpPr/>
          <p:nvPr/>
        </p:nvSpPr>
        <p:spPr>
          <a:xfrm rot="19848804">
            <a:off x="4032049" y="3499419"/>
            <a:ext cx="1443345" cy="500137"/>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Eligibility</a:t>
            </a:r>
          </a:p>
        </p:txBody>
      </p:sp>
      <p:sp>
        <p:nvSpPr>
          <p:cNvPr id="18" name="Rectangle 17"/>
          <p:cNvSpPr/>
          <p:nvPr/>
        </p:nvSpPr>
        <p:spPr>
          <a:xfrm rot="1814368">
            <a:off x="7401989" y="3388562"/>
            <a:ext cx="1055417" cy="931024"/>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Honor</a:t>
            </a:r>
          </a:p>
          <a:p>
            <a:pPr algn="ctr"/>
            <a:r>
              <a:rPr lang="en-US" sz="2800" dirty="0">
                <a:ln w="0"/>
                <a:solidFill>
                  <a:schemeClr val="bg1">
                    <a:lumMod val="95000"/>
                  </a:schemeClr>
                </a:solidFill>
              </a:rPr>
              <a:t>Roll</a:t>
            </a:r>
          </a:p>
        </p:txBody>
      </p:sp>
      <p:sp>
        <p:nvSpPr>
          <p:cNvPr id="19" name="Rectangle 18"/>
          <p:cNvSpPr/>
          <p:nvPr/>
        </p:nvSpPr>
        <p:spPr>
          <a:xfrm rot="19634982">
            <a:off x="4680045" y="4928334"/>
            <a:ext cx="1117133" cy="500137"/>
          </a:xfrm>
          <a:prstGeom prst="rect">
            <a:avLst/>
          </a:prstGeom>
          <a:noFill/>
        </p:spPr>
        <p:txBody>
          <a:bodyPr wrap="square" lIns="68580" tIns="34290" rIns="68580" bIns="34290">
            <a:spAutoFit/>
          </a:bodyPr>
          <a:lstStyle/>
          <a:p>
            <a:pPr algn="ctr"/>
            <a:r>
              <a:rPr lang="en-US" sz="2800" dirty="0">
                <a:ln w="0"/>
                <a:solidFill>
                  <a:schemeClr val="bg1">
                    <a:lumMod val="95000"/>
                  </a:schemeClr>
                </a:solidFill>
              </a:rPr>
              <a:t>At Risk</a:t>
            </a:r>
          </a:p>
        </p:txBody>
      </p:sp>
      <p:sp>
        <p:nvSpPr>
          <p:cNvPr id="20" name="Rectangle 19"/>
          <p:cNvSpPr/>
          <p:nvPr/>
        </p:nvSpPr>
        <p:spPr>
          <a:xfrm rot="1716422">
            <a:off x="8016893" y="2502211"/>
            <a:ext cx="1121205" cy="500137"/>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credits</a:t>
            </a:r>
          </a:p>
        </p:txBody>
      </p:sp>
      <p:sp>
        <p:nvSpPr>
          <p:cNvPr id="21" name="Rectangle 20"/>
          <p:cNvSpPr/>
          <p:nvPr/>
        </p:nvSpPr>
        <p:spPr>
          <a:xfrm rot="1887467">
            <a:off x="7351392" y="4320702"/>
            <a:ext cx="1272464" cy="1177245"/>
          </a:xfrm>
          <a:prstGeom prst="rect">
            <a:avLst/>
          </a:prstGeom>
          <a:noFill/>
        </p:spPr>
        <p:txBody>
          <a:bodyPr wrap="none" lIns="68580" tIns="34290" rIns="68580" bIns="34290">
            <a:spAutoFit/>
          </a:bodyPr>
          <a:lstStyle/>
          <a:p>
            <a:pPr algn="ctr"/>
            <a:r>
              <a:rPr lang="en-US" sz="2400" dirty="0" err="1" smtClean="0">
                <a:ln w="0"/>
                <a:solidFill>
                  <a:schemeClr val="bg1">
                    <a:lumMod val="95000"/>
                  </a:schemeClr>
                </a:solidFill>
              </a:rPr>
              <a:t>Qtr</a:t>
            </a:r>
            <a:endParaRPr lang="en-US" sz="2400" dirty="0" smtClean="0">
              <a:ln w="0"/>
              <a:solidFill>
                <a:schemeClr val="bg1">
                  <a:lumMod val="95000"/>
                </a:schemeClr>
              </a:solidFill>
            </a:endParaRPr>
          </a:p>
          <a:p>
            <a:pPr algn="ctr"/>
            <a:r>
              <a:rPr lang="en-US" sz="2400" dirty="0" smtClean="0">
                <a:ln w="0"/>
                <a:solidFill>
                  <a:schemeClr val="bg1">
                    <a:lumMod val="95000"/>
                  </a:schemeClr>
                </a:solidFill>
              </a:rPr>
              <a:t> </a:t>
            </a:r>
            <a:r>
              <a:rPr lang="en-US" sz="2400" dirty="0">
                <a:ln w="0"/>
                <a:solidFill>
                  <a:schemeClr val="bg1">
                    <a:lumMod val="95000"/>
                  </a:schemeClr>
                </a:solidFill>
              </a:rPr>
              <a:t>Progress</a:t>
            </a:r>
          </a:p>
          <a:p>
            <a:pPr algn="ctr"/>
            <a:r>
              <a:rPr lang="en-US" sz="2400" dirty="0">
                <a:ln w="0"/>
                <a:solidFill>
                  <a:schemeClr val="bg1">
                    <a:lumMod val="95000"/>
                  </a:schemeClr>
                </a:solidFill>
              </a:rPr>
              <a:t>Reports</a:t>
            </a:r>
          </a:p>
        </p:txBody>
      </p:sp>
      <p:pic>
        <p:nvPicPr>
          <p:cNvPr id="22" name="Picture 21"/>
          <p:cNvPicPr>
            <a:picLocks noChangeAspect="1"/>
          </p:cNvPicPr>
          <p:nvPr/>
        </p:nvPicPr>
        <p:blipFill>
          <a:blip r:embed="rId4"/>
          <a:stretch>
            <a:fillRect/>
          </a:stretch>
        </p:blipFill>
        <p:spPr>
          <a:xfrm rot="552567">
            <a:off x="1179337" y="4369768"/>
            <a:ext cx="2794015" cy="2268769"/>
          </a:xfrm>
          <a:prstGeom prst="rect">
            <a:avLst/>
          </a:prstGeom>
        </p:spPr>
      </p:pic>
      <p:sp>
        <p:nvSpPr>
          <p:cNvPr id="24" name="Rectangle 23"/>
          <p:cNvSpPr/>
          <p:nvPr/>
        </p:nvSpPr>
        <p:spPr>
          <a:xfrm rot="19512367">
            <a:off x="3873691" y="1875254"/>
            <a:ext cx="1882568" cy="931024"/>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Final </a:t>
            </a:r>
          </a:p>
          <a:p>
            <a:pPr algn="ctr"/>
            <a:r>
              <a:rPr lang="en-US" sz="2800" dirty="0">
                <a:ln w="0"/>
                <a:solidFill>
                  <a:schemeClr val="bg1">
                    <a:lumMod val="95000"/>
                  </a:schemeClr>
                </a:solidFill>
              </a:rPr>
              <a:t>Report Card</a:t>
            </a:r>
          </a:p>
        </p:txBody>
      </p:sp>
      <p:sp>
        <p:nvSpPr>
          <p:cNvPr id="25" name="Rectangle 24"/>
          <p:cNvSpPr/>
          <p:nvPr/>
        </p:nvSpPr>
        <p:spPr>
          <a:xfrm>
            <a:off x="6040675" y="6209899"/>
            <a:ext cx="1003223" cy="623248"/>
          </a:xfrm>
          <a:prstGeom prst="rect">
            <a:avLst/>
          </a:prstGeom>
          <a:noFill/>
        </p:spPr>
        <p:txBody>
          <a:bodyPr wrap="none" lIns="68580" tIns="34290" rIns="68580" bIns="34290">
            <a:spAutoFit/>
          </a:bodyPr>
          <a:lstStyle/>
          <a:p>
            <a:pPr algn="ctr"/>
            <a:r>
              <a:rPr lang="en-US" sz="3600" dirty="0">
                <a:ln w="0"/>
                <a:solidFill>
                  <a:schemeClr val="bg1">
                    <a:lumMod val="95000"/>
                  </a:schemeClr>
                </a:solidFill>
              </a:rPr>
              <a:t>Web</a:t>
            </a:r>
          </a:p>
        </p:txBody>
      </p:sp>
      <p:sp>
        <p:nvSpPr>
          <p:cNvPr id="2" name="Rectangle 1"/>
          <p:cNvSpPr/>
          <p:nvPr/>
        </p:nvSpPr>
        <p:spPr>
          <a:xfrm>
            <a:off x="207746" y="729084"/>
            <a:ext cx="3880165" cy="1754326"/>
          </a:xfrm>
          <a:prstGeom prst="rect">
            <a:avLst/>
          </a:prstGeom>
          <a:noFill/>
        </p:spPr>
        <p:txBody>
          <a:bodyPr wrap="none" lIns="91440" tIns="45720" rIns="91440" bIns="45720">
            <a:spAutoFit/>
          </a:bodyPr>
          <a:lstStyle/>
          <a:p>
            <a:pPr algn="ctr"/>
            <a:r>
              <a:rPr lang="en-US" sz="3600" b="1" dirty="0">
                <a:latin typeface="+mj-lt"/>
              </a:rPr>
              <a:t>Different Audiences,</a:t>
            </a:r>
            <a:br>
              <a:rPr lang="en-US" sz="3600" b="1" dirty="0">
                <a:latin typeface="+mj-lt"/>
              </a:rPr>
            </a:br>
            <a:r>
              <a:rPr lang="en-US" sz="3600" b="1" dirty="0">
                <a:latin typeface="+mj-lt"/>
              </a:rPr>
              <a:t> Different Purposes,</a:t>
            </a:r>
            <a:br>
              <a:rPr lang="en-US" sz="3600" b="1" dirty="0">
                <a:latin typeface="+mj-lt"/>
              </a:rPr>
            </a:br>
            <a:r>
              <a:rPr lang="en-US" sz="3600" b="1" dirty="0">
                <a:latin typeface="+mj-lt"/>
              </a:rPr>
              <a:t>Different Formats.</a:t>
            </a:r>
            <a:endParaRPr lang="en-US" sz="3600" b="0" cap="none" spc="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879889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PMHS Quarterly </a:t>
            </a:r>
            <a:br>
              <a:rPr lang="en-US" dirty="0" smtClean="0"/>
            </a:br>
            <a:r>
              <a:rPr lang="en-US" dirty="0" smtClean="0"/>
              <a:t>Progress Reports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532" y="9526"/>
            <a:ext cx="2819020" cy="6858000"/>
          </a:xfrm>
          <a:prstGeom prst="rect">
            <a:avLst/>
          </a:prstGeom>
        </p:spPr>
      </p:pic>
      <p:sp>
        <p:nvSpPr>
          <p:cNvPr id="6" name="Rectangle 5"/>
          <p:cNvSpPr/>
          <p:nvPr/>
        </p:nvSpPr>
        <p:spPr>
          <a:xfrm>
            <a:off x="1" y="1503456"/>
            <a:ext cx="4965531" cy="2162130"/>
          </a:xfrm>
          <a:prstGeom prst="rect">
            <a:avLst/>
          </a:prstGeom>
          <a:noFill/>
        </p:spPr>
        <p:txBody>
          <a:bodyPr wrap="square" lIns="68580" tIns="34290" rIns="68580" bIns="34290">
            <a:spAutoFit/>
          </a:bodyPr>
          <a:lstStyle/>
          <a:p>
            <a:r>
              <a:rPr lang="en-US" sz="3600" dirty="0" smtClean="0">
                <a:ln w="0"/>
              </a:rPr>
              <a:t>Custom “Standards” Tab</a:t>
            </a:r>
          </a:p>
          <a:p>
            <a:r>
              <a:rPr lang="en-US" sz="3600" dirty="0" smtClean="0">
                <a:ln w="0"/>
              </a:rPr>
              <a:t>From Quick Lookup </a:t>
            </a:r>
            <a:r>
              <a:rPr lang="en-US" sz="3600" dirty="0" smtClean="0">
                <a:ln w="0"/>
                <a:sym typeface="Wingdings" panose="05000000000000000000" pitchFamily="2" charset="2"/>
              </a:rPr>
              <a:t></a:t>
            </a:r>
          </a:p>
          <a:p>
            <a:r>
              <a:rPr lang="en-US" sz="3200" dirty="0" smtClean="0">
                <a:ln w="0"/>
                <a:sym typeface="Wingdings" panose="05000000000000000000" pitchFamily="2" charset="2"/>
              </a:rPr>
              <a:t>Shows Course Competencies</a:t>
            </a:r>
          </a:p>
          <a:p>
            <a:r>
              <a:rPr lang="en-US" sz="3200" dirty="0" smtClean="0">
                <a:ln w="0"/>
                <a:sym typeface="Wingdings" panose="05000000000000000000" pitchFamily="2" charset="2"/>
              </a:rPr>
              <a:t>AND Comments</a:t>
            </a:r>
            <a:endParaRPr lang="en-US" sz="3200" dirty="0">
              <a:ln w="0"/>
            </a:endParaRPr>
          </a:p>
        </p:txBody>
      </p:sp>
      <p:sp>
        <p:nvSpPr>
          <p:cNvPr id="7" name="Rectangle 6"/>
          <p:cNvSpPr/>
          <p:nvPr/>
        </p:nvSpPr>
        <p:spPr>
          <a:xfrm>
            <a:off x="489397" y="4154713"/>
            <a:ext cx="4476135" cy="2223686"/>
          </a:xfrm>
          <a:prstGeom prst="rect">
            <a:avLst/>
          </a:prstGeom>
          <a:noFill/>
        </p:spPr>
        <p:txBody>
          <a:bodyPr wrap="square" lIns="68580" tIns="34290" rIns="68580" bIns="34290">
            <a:spAutoFit/>
          </a:bodyPr>
          <a:lstStyle/>
          <a:p>
            <a:r>
              <a:rPr lang="en-US" sz="2800" dirty="0" smtClean="0">
                <a:ln w="0"/>
              </a:rPr>
              <a:t>Print the screen and mail it home each quarter…</a:t>
            </a:r>
          </a:p>
          <a:p>
            <a:endParaRPr lang="en-US" sz="2800" dirty="0" smtClean="0">
              <a:ln w="0"/>
            </a:endParaRPr>
          </a:p>
          <a:p>
            <a:r>
              <a:rPr lang="en-US" sz="2800" dirty="0" smtClean="0">
                <a:ln w="0"/>
              </a:rPr>
              <a:t>Transitioning parents away from need for printed copy…</a:t>
            </a:r>
            <a:endParaRPr lang="en-US" sz="2800" dirty="0">
              <a:ln w="0"/>
            </a:endParaRPr>
          </a:p>
        </p:txBody>
      </p:sp>
      <p:sp>
        <p:nvSpPr>
          <p:cNvPr id="8" name="Rectangle 7"/>
          <p:cNvSpPr/>
          <p:nvPr/>
        </p:nvSpPr>
        <p:spPr>
          <a:xfrm rot="20119893">
            <a:off x="4475955" y="2766494"/>
            <a:ext cx="3564238" cy="1177245"/>
          </a:xfrm>
          <a:prstGeom prst="rect">
            <a:avLst/>
          </a:prstGeom>
          <a:noFill/>
        </p:spPr>
        <p:txBody>
          <a:bodyPr wrap="square" lIns="68580" tIns="34290" rIns="68580" bIns="34290">
            <a:spAutoFit/>
          </a:bodyPr>
          <a:lstStyle/>
          <a:p>
            <a:r>
              <a:rPr lang="en-US" sz="3600" dirty="0" smtClean="0">
                <a:ln w="0"/>
                <a:solidFill>
                  <a:schemeClr val="bg1">
                    <a:lumMod val="50000"/>
                  </a:schemeClr>
                </a:solidFill>
              </a:rPr>
              <a:t>*Rolling Grades!</a:t>
            </a:r>
          </a:p>
          <a:p>
            <a:r>
              <a:rPr lang="en-US" sz="3600" dirty="0" smtClean="0">
                <a:ln w="0"/>
                <a:solidFill>
                  <a:schemeClr val="bg1">
                    <a:lumMod val="50000"/>
                  </a:schemeClr>
                </a:solidFill>
              </a:rPr>
              <a:t>LIVE on Web!</a:t>
            </a:r>
            <a:endParaRPr lang="en-US" sz="3200" dirty="0">
              <a:ln w="0"/>
              <a:solidFill>
                <a:schemeClr val="bg1">
                  <a:lumMod val="50000"/>
                </a:schemeClr>
              </a:solidFill>
            </a:endParaRPr>
          </a:p>
        </p:txBody>
      </p:sp>
      <p:sp>
        <p:nvSpPr>
          <p:cNvPr id="9" name="Rectangle 8"/>
          <p:cNvSpPr/>
          <p:nvPr/>
        </p:nvSpPr>
        <p:spPr>
          <a:xfrm>
            <a:off x="7886701" y="3533444"/>
            <a:ext cx="1257300" cy="623248"/>
          </a:xfrm>
          <a:prstGeom prst="rect">
            <a:avLst/>
          </a:prstGeom>
          <a:noFill/>
        </p:spPr>
        <p:txBody>
          <a:bodyPr wrap="square" lIns="68580" tIns="34290" rIns="68580" bIns="34290">
            <a:spAutoFit/>
          </a:bodyPr>
          <a:lstStyle/>
          <a:p>
            <a:r>
              <a:rPr lang="en-US" dirty="0" smtClean="0">
                <a:ln w="0"/>
                <a:solidFill>
                  <a:schemeClr val="bg1">
                    <a:lumMod val="50000"/>
                  </a:schemeClr>
                </a:solidFill>
              </a:rPr>
              <a:t>Overall &amp; Comments</a:t>
            </a:r>
            <a:endParaRPr lang="en-US" sz="1600" dirty="0">
              <a:ln w="0"/>
              <a:solidFill>
                <a:schemeClr val="bg1">
                  <a:lumMod val="50000"/>
                </a:schemeClr>
              </a:solidFill>
            </a:endParaRPr>
          </a:p>
        </p:txBody>
      </p:sp>
      <p:sp>
        <p:nvSpPr>
          <p:cNvPr id="10" name="Rectangle 9"/>
          <p:cNvSpPr/>
          <p:nvPr/>
        </p:nvSpPr>
        <p:spPr>
          <a:xfrm>
            <a:off x="7669161" y="4954932"/>
            <a:ext cx="1474840" cy="623248"/>
          </a:xfrm>
          <a:prstGeom prst="rect">
            <a:avLst/>
          </a:prstGeom>
          <a:noFill/>
        </p:spPr>
        <p:txBody>
          <a:bodyPr wrap="square" lIns="68580" tIns="34290" rIns="68580" bIns="34290">
            <a:spAutoFit/>
          </a:bodyPr>
          <a:lstStyle/>
          <a:p>
            <a:r>
              <a:rPr lang="en-US" dirty="0" smtClean="0">
                <a:ln w="0"/>
                <a:solidFill>
                  <a:schemeClr val="bg1">
                    <a:lumMod val="50000"/>
                  </a:schemeClr>
                </a:solidFill>
              </a:rPr>
              <a:t>Competencies &amp; Comments</a:t>
            </a:r>
            <a:endParaRPr lang="en-US" sz="1600" dirty="0">
              <a:ln w="0"/>
              <a:solidFill>
                <a:schemeClr val="bg1">
                  <a:lumMod val="50000"/>
                </a:schemeClr>
              </a:solidFill>
            </a:endParaRPr>
          </a:p>
        </p:txBody>
      </p:sp>
    </p:spTree>
    <p:extLst>
      <p:ext uri="{BB962C8B-B14F-4D97-AF65-F5344CB8AC3E}">
        <p14:creationId xmlns:p14="http://schemas.microsoft.com/office/powerpoint/2010/main" val="2202717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Grades…</a:t>
            </a:r>
            <a:endParaRPr lang="en-US" dirty="0"/>
          </a:p>
        </p:txBody>
      </p:sp>
      <p:sp>
        <p:nvSpPr>
          <p:cNvPr id="4" name="&quot;No&quot; Symbol 3"/>
          <p:cNvSpPr/>
          <p:nvPr/>
        </p:nvSpPr>
        <p:spPr>
          <a:xfrm>
            <a:off x="362248" y="1407997"/>
            <a:ext cx="4912659" cy="3818965"/>
          </a:xfrm>
          <a:prstGeom prst="noSmoking">
            <a:avLst>
              <a:gd name="adj" fmla="val 131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883401" y="2707897"/>
            <a:ext cx="3870355" cy="923330"/>
          </a:xfrm>
          <a:prstGeom prst="rect">
            <a:avLst/>
          </a:prstGeom>
          <a:noFill/>
        </p:spPr>
        <p:txBody>
          <a:bodyPr wrap="none" lIns="91440" tIns="45720" rIns="91440" bIns="45720">
            <a:spAutoFit/>
          </a:bodyPr>
          <a:lstStyle/>
          <a:p>
            <a:pPr algn="ctr"/>
            <a:r>
              <a:rPr lang="en-US" sz="5400" b="0" cap="none" spc="0" dirty="0" err="1" smtClean="0">
                <a:ln w="0"/>
                <a:solidFill>
                  <a:schemeClr val="tx1"/>
                </a:solidFill>
                <a:effectLst>
                  <a:outerShdw blurRad="38100" dist="19050" dir="2700000" algn="tl" rotWithShape="0">
                    <a:schemeClr val="dk1">
                      <a:alpha val="40000"/>
                    </a:schemeClr>
                  </a:outerShdw>
                </a:effectLst>
              </a:rPr>
              <a:t>ReportWorks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5702754" y="1407997"/>
            <a:ext cx="3441246" cy="4524315"/>
          </a:xfrm>
          <a:prstGeom prst="rect">
            <a:avLst/>
          </a:prstGeom>
          <a:noFill/>
        </p:spPr>
        <p:txBody>
          <a:bodyPr wrap="square" rtlCol="0">
            <a:spAutoFit/>
          </a:bodyPr>
          <a:lstStyle/>
          <a:p>
            <a:r>
              <a:rPr lang="en-US" sz="3200" dirty="0" smtClean="0"/>
              <a:t>It’s the 21</a:t>
            </a:r>
            <a:r>
              <a:rPr lang="en-US" sz="3200" baseline="30000" dirty="0" smtClean="0"/>
              <a:t>st</a:t>
            </a:r>
            <a:r>
              <a:rPr lang="en-US" sz="3200" dirty="0" smtClean="0"/>
              <a:t> Century!!!!</a:t>
            </a:r>
          </a:p>
          <a:p>
            <a:endParaRPr lang="en-US" sz="3200" dirty="0"/>
          </a:p>
          <a:p>
            <a:r>
              <a:rPr lang="en-US" sz="3200" dirty="0" smtClean="0"/>
              <a:t>WHY put time &amp; effort into something to be printed on paper by office/admin personnel????</a:t>
            </a:r>
          </a:p>
        </p:txBody>
      </p:sp>
      <p:sp>
        <p:nvSpPr>
          <p:cNvPr id="6" name="TextBox 5"/>
          <p:cNvSpPr txBox="1"/>
          <p:nvPr/>
        </p:nvSpPr>
        <p:spPr>
          <a:xfrm>
            <a:off x="1097954" y="3631227"/>
            <a:ext cx="3441246" cy="1077218"/>
          </a:xfrm>
          <a:prstGeom prst="rect">
            <a:avLst/>
          </a:prstGeom>
          <a:noFill/>
        </p:spPr>
        <p:txBody>
          <a:bodyPr wrap="square" rtlCol="0">
            <a:spAutoFit/>
          </a:bodyPr>
          <a:lstStyle/>
          <a:p>
            <a:pPr algn="ctr"/>
            <a:r>
              <a:rPr lang="en-US" sz="3200" dirty="0" smtClean="0"/>
              <a:t>“Standards-Based Report Card”</a:t>
            </a:r>
          </a:p>
        </p:txBody>
      </p:sp>
      <p:sp>
        <p:nvSpPr>
          <p:cNvPr id="7" name="TextBox 6"/>
          <p:cNvSpPr txBox="1"/>
          <p:nvPr/>
        </p:nvSpPr>
        <p:spPr>
          <a:xfrm>
            <a:off x="1259055" y="5642460"/>
            <a:ext cx="4015852" cy="1015663"/>
          </a:xfrm>
          <a:prstGeom prst="rect">
            <a:avLst/>
          </a:prstGeom>
          <a:noFill/>
        </p:spPr>
        <p:txBody>
          <a:bodyPr wrap="square" rtlCol="0">
            <a:spAutoFit/>
          </a:bodyPr>
          <a:lstStyle/>
          <a:p>
            <a:r>
              <a:rPr lang="en-US" sz="2000" dirty="0" smtClean="0"/>
              <a:t>Grades on Standards are NOT “STORED” in historical, only calculated “term grades” are stored.</a:t>
            </a:r>
          </a:p>
        </p:txBody>
      </p:sp>
    </p:spTree>
    <p:extLst>
      <p:ext uri="{BB962C8B-B14F-4D97-AF65-F5344CB8AC3E}">
        <p14:creationId xmlns:p14="http://schemas.microsoft.com/office/powerpoint/2010/main" val="2755556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Traditional Transcript</a:t>
            </a:r>
            <a:endParaRPr lang="en-US" dirty="0"/>
          </a:p>
        </p:txBody>
      </p:sp>
      <p:pic>
        <p:nvPicPr>
          <p:cNvPr id="6" name="Picture 5"/>
          <p:cNvPicPr>
            <a:picLocks noChangeAspect="1"/>
          </p:cNvPicPr>
          <p:nvPr/>
        </p:nvPicPr>
        <p:blipFill>
          <a:blip r:embed="rId2"/>
          <a:stretch>
            <a:fillRect/>
          </a:stretch>
        </p:blipFill>
        <p:spPr>
          <a:xfrm>
            <a:off x="2348681" y="1335089"/>
            <a:ext cx="6795319" cy="5673494"/>
          </a:xfrm>
          <a:prstGeom prst="rect">
            <a:avLst/>
          </a:prstGeom>
        </p:spPr>
      </p:pic>
      <p:sp>
        <p:nvSpPr>
          <p:cNvPr id="7" name="Rectangle 6"/>
          <p:cNvSpPr/>
          <p:nvPr/>
        </p:nvSpPr>
        <p:spPr>
          <a:xfrm>
            <a:off x="139123" y="1335089"/>
            <a:ext cx="2209558" cy="3947234"/>
          </a:xfrm>
          <a:prstGeom prst="rect">
            <a:avLst/>
          </a:prstGeom>
          <a:noFill/>
        </p:spPr>
        <p:txBody>
          <a:bodyPr wrap="square" lIns="68580" tIns="34290" rIns="68580" bIns="34290">
            <a:spAutoFit/>
          </a:bodyPr>
          <a:lstStyle/>
          <a:p>
            <a:r>
              <a:rPr lang="en-US" sz="2800" dirty="0" smtClean="0">
                <a:ln w="0"/>
              </a:rPr>
              <a:t>WILL redesign in June/July</a:t>
            </a:r>
          </a:p>
          <a:p>
            <a:endParaRPr lang="en-US" sz="2800" dirty="0">
              <a:ln w="0"/>
            </a:endParaRPr>
          </a:p>
          <a:p>
            <a:r>
              <a:rPr lang="en-US" sz="2800" dirty="0" smtClean="0">
                <a:ln w="0"/>
              </a:rPr>
              <a:t>This is the last year students have “Quarter” grades on transcript.</a:t>
            </a:r>
            <a:endParaRPr lang="en-US" sz="2800" dirty="0">
              <a:ln w="0"/>
            </a:endParaRPr>
          </a:p>
        </p:txBody>
      </p:sp>
    </p:spTree>
    <p:extLst>
      <p:ext uri="{BB962C8B-B14F-4D97-AF65-F5344CB8AC3E}">
        <p14:creationId xmlns:p14="http://schemas.microsoft.com/office/powerpoint/2010/main" val="27553841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Year End Report Card</a:t>
            </a:r>
            <a:endParaRPr lang="en-US" dirty="0"/>
          </a:p>
        </p:txBody>
      </p:sp>
      <p:pic>
        <p:nvPicPr>
          <p:cNvPr id="7" name="Picture 6"/>
          <p:cNvPicPr>
            <a:picLocks noChangeAspect="1"/>
          </p:cNvPicPr>
          <p:nvPr/>
        </p:nvPicPr>
        <p:blipFill>
          <a:blip r:embed="rId3"/>
          <a:stretch>
            <a:fillRect/>
          </a:stretch>
        </p:blipFill>
        <p:spPr>
          <a:xfrm>
            <a:off x="393439" y="1335089"/>
            <a:ext cx="8296316" cy="5112949"/>
          </a:xfrm>
          <a:prstGeom prst="rect">
            <a:avLst/>
          </a:prstGeom>
        </p:spPr>
      </p:pic>
      <p:sp>
        <p:nvSpPr>
          <p:cNvPr id="6" name="TextBox 5"/>
          <p:cNvSpPr txBox="1"/>
          <p:nvPr/>
        </p:nvSpPr>
        <p:spPr>
          <a:xfrm>
            <a:off x="5259232" y="5381977"/>
            <a:ext cx="3766782" cy="1200329"/>
          </a:xfrm>
          <a:prstGeom prst="rect">
            <a:avLst/>
          </a:prstGeom>
          <a:solidFill>
            <a:schemeClr val="accent5">
              <a:lumMod val="20000"/>
              <a:lumOff val="80000"/>
            </a:schemeClr>
          </a:solidFill>
        </p:spPr>
        <p:txBody>
          <a:bodyPr wrap="square" rtlCol="0">
            <a:spAutoFit/>
          </a:bodyPr>
          <a:lstStyle/>
          <a:p>
            <a:r>
              <a:rPr lang="en-US" dirty="0" smtClean="0"/>
              <a:t>Standardized teacher term comments just indicate completion, or NOT eligible for comp recovery, or comp recovery plan due date </a:t>
            </a:r>
            <a:r>
              <a:rPr lang="en-US" dirty="0" err="1" smtClean="0"/>
              <a:t>xxxxxx</a:t>
            </a:r>
            <a:r>
              <a:rPr lang="en-US" dirty="0" smtClean="0"/>
              <a:t>.</a:t>
            </a:r>
            <a:endParaRPr lang="en-US" dirty="0"/>
          </a:p>
        </p:txBody>
      </p:sp>
      <p:sp>
        <p:nvSpPr>
          <p:cNvPr id="8" name="TextBox 7"/>
          <p:cNvSpPr txBox="1"/>
          <p:nvPr/>
        </p:nvSpPr>
        <p:spPr>
          <a:xfrm rot="1135570">
            <a:off x="5839327" y="3099535"/>
            <a:ext cx="2197768" cy="983873"/>
          </a:xfrm>
          <a:prstGeom prst="cloud">
            <a:avLst/>
          </a:prstGeom>
          <a:solidFill>
            <a:schemeClr val="accent5">
              <a:lumMod val="20000"/>
              <a:lumOff val="80000"/>
            </a:schemeClr>
          </a:solidFill>
        </p:spPr>
        <p:txBody>
          <a:bodyPr wrap="square" rtlCol="0">
            <a:spAutoFit/>
          </a:bodyPr>
          <a:lstStyle/>
          <a:p>
            <a:pPr algn="ctr"/>
            <a:r>
              <a:rPr lang="en-US" b="1" dirty="0" smtClean="0"/>
              <a:t>Disappearing Soon??</a:t>
            </a:r>
            <a:endParaRPr lang="en-US" b="1" dirty="0"/>
          </a:p>
        </p:txBody>
      </p:sp>
    </p:spTree>
    <p:extLst>
      <p:ext uri="{BB962C8B-B14F-4D97-AF65-F5344CB8AC3E}">
        <p14:creationId xmlns:p14="http://schemas.microsoft.com/office/powerpoint/2010/main" val="1122460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Scores </a:t>
            </a:r>
            <a:br>
              <a:rPr lang="en-US" dirty="0" smtClean="0"/>
            </a:br>
            <a:r>
              <a:rPr lang="en-US" dirty="0" smtClean="0"/>
              <a:t>Detail Page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4870"/>
          <a:stretch/>
        </p:blipFill>
        <p:spPr>
          <a:xfrm>
            <a:off x="5174884" y="333991"/>
            <a:ext cx="3016616" cy="6524009"/>
          </a:xfrm>
          <a:prstGeom prst="rect">
            <a:avLst/>
          </a:prstGeom>
        </p:spPr>
      </p:pic>
      <p:sp>
        <p:nvSpPr>
          <p:cNvPr id="4" name="Rectangle 3"/>
          <p:cNvSpPr/>
          <p:nvPr/>
        </p:nvSpPr>
        <p:spPr>
          <a:xfrm>
            <a:off x="544407" y="3696142"/>
            <a:ext cx="4601497" cy="2977738"/>
          </a:xfrm>
          <a:prstGeom prst="rect">
            <a:avLst/>
          </a:prstGeom>
          <a:noFill/>
        </p:spPr>
        <p:txBody>
          <a:bodyPr wrap="square" lIns="68580" tIns="34290" rIns="68580" bIns="34290">
            <a:spAutoFit/>
          </a:bodyPr>
          <a:lstStyle/>
          <a:p>
            <a:r>
              <a:rPr lang="en-US" sz="2700" dirty="0" smtClean="0">
                <a:ln w="0"/>
              </a:rPr>
              <a:t>Individual assignments</a:t>
            </a:r>
          </a:p>
          <a:p>
            <a:pPr marL="457200" indent="-457200">
              <a:buFont typeface="Arial" panose="020B0604020202020204" pitchFamily="34" charset="0"/>
              <a:buChar char="•"/>
            </a:pPr>
            <a:r>
              <a:rPr lang="en-US" sz="2700" dirty="0" smtClean="0">
                <a:ln w="0"/>
              </a:rPr>
              <a:t>Competency/indicator</a:t>
            </a:r>
          </a:p>
          <a:p>
            <a:pPr marL="457200" indent="-457200">
              <a:buFont typeface="Arial" panose="020B0604020202020204" pitchFamily="34" charset="0"/>
              <a:buChar char="•"/>
            </a:pPr>
            <a:r>
              <a:rPr lang="en-US" sz="2700" dirty="0" smtClean="0">
                <a:ln w="0"/>
              </a:rPr>
              <a:t>Assignment name</a:t>
            </a:r>
          </a:p>
          <a:p>
            <a:pPr marL="457200" indent="-457200">
              <a:buFont typeface="Arial" panose="020B0604020202020204" pitchFamily="34" charset="0"/>
              <a:buChar char="•"/>
            </a:pPr>
            <a:r>
              <a:rPr lang="en-US" sz="2700" dirty="0" smtClean="0">
                <a:ln w="0"/>
              </a:rPr>
              <a:t>Assignment comments</a:t>
            </a:r>
          </a:p>
          <a:p>
            <a:pPr marL="457200" indent="-457200">
              <a:buFont typeface="Arial" panose="020B0604020202020204" pitchFamily="34" charset="0"/>
              <a:buChar char="•"/>
            </a:pPr>
            <a:r>
              <a:rPr lang="en-US" sz="2700" dirty="0" smtClean="0">
                <a:ln w="0"/>
              </a:rPr>
              <a:t>Due Date</a:t>
            </a:r>
          </a:p>
          <a:p>
            <a:pPr marL="457200" indent="-457200">
              <a:buFont typeface="Arial" panose="020B0604020202020204" pitchFamily="34" charset="0"/>
              <a:buChar char="•"/>
            </a:pPr>
            <a:r>
              <a:rPr lang="en-US" sz="2700" dirty="0" smtClean="0">
                <a:ln w="0"/>
              </a:rPr>
              <a:t>Competency Mark</a:t>
            </a:r>
          </a:p>
          <a:p>
            <a:pPr marL="457200" indent="-457200">
              <a:buFont typeface="Arial" panose="020B0604020202020204" pitchFamily="34" charset="0"/>
              <a:buChar char="•"/>
            </a:pPr>
            <a:r>
              <a:rPr lang="en-US" sz="2700" dirty="0" smtClean="0">
                <a:ln w="0"/>
              </a:rPr>
              <a:t>Missing / Late / Exempt / </a:t>
            </a:r>
            <a:r>
              <a:rPr lang="en-US" sz="2700" dirty="0" smtClean="0">
                <a:ln w="0"/>
                <a:sym typeface="Wingdings" panose="05000000000000000000" pitchFamily="2" charset="2"/>
              </a:rPr>
              <a:t></a:t>
            </a:r>
            <a:endParaRPr lang="en-US" sz="2700" dirty="0">
              <a:ln w="0"/>
            </a:endParaRPr>
          </a:p>
        </p:txBody>
      </p:sp>
      <p:sp>
        <p:nvSpPr>
          <p:cNvPr id="5" name="Rectangle 4"/>
          <p:cNvSpPr/>
          <p:nvPr/>
        </p:nvSpPr>
        <p:spPr>
          <a:xfrm>
            <a:off x="544407" y="1410509"/>
            <a:ext cx="4601497" cy="900246"/>
          </a:xfrm>
          <a:prstGeom prst="rect">
            <a:avLst/>
          </a:prstGeom>
          <a:noFill/>
        </p:spPr>
        <p:txBody>
          <a:bodyPr wrap="square" lIns="68580" tIns="34290" rIns="68580" bIns="34290">
            <a:spAutoFit/>
          </a:bodyPr>
          <a:lstStyle/>
          <a:p>
            <a:r>
              <a:rPr lang="en-US" sz="2700" dirty="0" smtClean="0">
                <a:ln w="0"/>
              </a:rPr>
              <a:t>Course Competency AND Indicator Marks and comments</a:t>
            </a:r>
            <a:endParaRPr lang="en-US" sz="2700" dirty="0">
              <a:ln w="0"/>
            </a:endParaRPr>
          </a:p>
        </p:txBody>
      </p:sp>
      <p:sp>
        <p:nvSpPr>
          <p:cNvPr id="6" name="Rectangle 5"/>
          <p:cNvSpPr/>
          <p:nvPr/>
        </p:nvSpPr>
        <p:spPr>
          <a:xfrm>
            <a:off x="544407" y="2611776"/>
            <a:ext cx="4601497" cy="900246"/>
          </a:xfrm>
          <a:prstGeom prst="rect">
            <a:avLst/>
          </a:prstGeom>
          <a:noFill/>
        </p:spPr>
        <p:txBody>
          <a:bodyPr wrap="square" lIns="68580" tIns="34290" rIns="68580" bIns="34290">
            <a:spAutoFit/>
          </a:bodyPr>
          <a:lstStyle/>
          <a:p>
            <a:r>
              <a:rPr lang="en-US" sz="2700" dirty="0" smtClean="0">
                <a:ln w="0"/>
              </a:rPr>
              <a:t>Overall course competency &amp; comments</a:t>
            </a:r>
            <a:endParaRPr lang="en-US" sz="2700" dirty="0">
              <a:ln w="0"/>
            </a:endParaRPr>
          </a:p>
        </p:txBody>
      </p:sp>
    </p:spTree>
    <p:extLst>
      <p:ext uri="{BB962C8B-B14F-4D97-AF65-F5344CB8AC3E}">
        <p14:creationId xmlns:p14="http://schemas.microsoft.com/office/powerpoint/2010/main" val="3305120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lstStyle/>
          <a:p>
            <a:r>
              <a:rPr lang="en-US" b="1" dirty="0" smtClean="0"/>
              <a:t>Individual Assessments…</a:t>
            </a:r>
            <a:endParaRPr lang="en-US" b="1" dirty="0"/>
          </a:p>
        </p:txBody>
      </p:sp>
    </p:spTree>
    <p:extLst>
      <p:ext uri="{BB962C8B-B14F-4D97-AF65-F5344CB8AC3E}">
        <p14:creationId xmlns:p14="http://schemas.microsoft.com/office/powerpoint/2010/main" val="2785193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832116">
            <a:off x="2644851" y="1913446"/>
            <a:ext cx="4027475" cy="3270351"/>
          </a:xfrm>
          <a:prstGeom prst="rect">
            <a:avLst/>
          </a:prstGeom>
        </p:spPr>
      </p:pic>
      <p:sp>
        <p:nvSpPr>
          <p:cNvPr id="2" name="Title 1"/>
          <p:cNvSpPr>
            <a:spLocks noGrp="1"/>
          </p:cNvSpPr>
          <p:nvPr>
            <p:ph type="title"/>
          </p:nvPr>
        </p:nvSpPr>
        <p:spPr>
          <a:xfrm>
            <a:off x="0" y="0"/>
            <a:ext cx="7886700" cy="1325563"/>
          </a:xfrm>
        </p:spPr>
        <p:txBody>
          <a:bodyPr/>
          <a:lstStyle/>
          <a:p>
            <a:r>
              <a:rPr lang="en-US" b="1" dirty="0" smtClean="0"/>
              <a:t>Overall </a:t>
            </a:r>
            <a:r>
              <a:rPr lang="en-US" b="1" dirty="0" err="1" smtClean="0"/>
              <a:t>vs</a:t>
            </a:r>
            <a:r>
              <a:rPr lang="en-US" b="1" dirty="0" smtClean="0"/>
              <a:t> Content Competencies</a:t>
            </a:r>
            <a:endParaRPr lang="en-US" b="1" dirty="0"/>
          </a:p>
        </p:txBody>
      </p:sp>
      <p:sp>
        <p:nvSpPr>
          <p:cNvPr id="6" name="Rectangle 5"/>
          <p:cNvSpPr/>
          <p:nvPr/>
        </p:nvSpPr>
        <p:spPr>
          <a:xfrm>
            <a:off x="63428" y="1734679"/>
            <a:ext cx="3018985" cy="1915909"/>
          </a:xfrm>
          <a:prstGeom prst="rect">
            <a:avLst/>
          </a:prstGeom>
          <a:noFill/>
        </p:spPr>
        <p:txBody>
          <a:bodyPr wrap="square" lIns="68580" tIns="34290" rIns="68580" bIns="34290">
            <a:spAutoFit/>
          </a:bodyPr>
          <a:lstStyle/>
          <a:p>
            <a:r>
              <a:rPr lang="en-US" sz="2400" dirty="0" smtClean="0">
                <a:ln w="0"/>
                <a:solidFill>
                  <a:schemeClr val="accent5"/>
                </a:solidFill>
              </a:rPr>
              <a:t>Overall:  Used </a:t>
            </a:r>
            <a:r>
              <a:rPr lang="en-US" sz="2400" dirty="0">
                <a:ln w="0"/>
                <a:solidFill>
                  <a:schemeClr val="accent5"/>
                </a:solidFill>
              </a:rPr>
              <a:t>midcourse to determine NHIAA eligibility </a:t>
            </a:r>
            <a:r>
              <a:rPr lang="en-US" sz="2400" dirty="0" smtClean="0">
                <a:ln w="0"/>
                <a:solidFill>
                  <a:schemeClr val="accent5"/>
                </a:solidFill>
              </a:rPr>
              <a:t>(“</a:t>
            </a:r>
            <a:r>
              <a:rPr lang="en-US" sz="2400" dirty="0">
                <a:ln w="0"/>
                <a:solidFill>
                  <a:schemeClr val="accent5"/>
                </a:solidFill>
              </a:rPr>
              <a:t>passing 4 courses…”)</a:t>
            </a:r>
          </a:p>
        </p:txBody>
      </p:sp>
      <p:sp>
        <p:nvSpPr>
          <p:cNvPr id="7" name="Oval 6"/>
          <p:cNvSpPr/>
          <p:nvPr/>
        </p:nvSpPr>
        <p:spPr>
          <a:xfrm rot="716846">
            <a:off x="3040239" y="2010847"/>
            <a:ext cx="4164754" cy="883295"/>
          </a:xfrm>
          <a:prstGeom prst="ellipse">
            <a:avLst/>
          </a:prstGeom>
          <a:noFill/>
          <a:ln w="3810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10"/>
          <p:cNvSpPr/>
          <p:nvPr/>
        </p:nvSpPr>
        <p:spPr>
          <a:xfrm>
            <a:off x="6607277" y="3702905"/>
            <a:ext cx="2536723" cy="1546577"/>
          </a:xfrm>
          <a:prstGeom prst="rect">
            <a:avLst/>
          </a:prstGeom>
          <a:noFill/>
        </p:spPr>
        <p:txBody>
          <a:bodyPr wrap="square" lIns="68580" tIns="34290" rIns="68580" bIns="34290">
            <a:spAutoFit/>
          </a:bodyPr>
          <a:lstStyle/>
          <a:p>
            <a:r>
              <a:rPr lang="en-US" sz="2400" dirty="0" smtClean="0">
                <a:ln w="0"/>
                <a:solidFill>
                  <a:schemeClr val="accent6">
                    <a:lumMod val="75000"/>
                  </a:schemeClr>
                </a:solidFill>
              </a:rPr>
              <a:t>Content:  Used to begin competency recovery &amp; to determine “at-risk”</a:t>
            </a:r>
            <a:endParaRPr lang="en-US" sz="2400" dirty="0">
              <a:ln w="0"/>
              <a:solidFill>
                <a:schemeClr val="accent6">
                  <a:lumMod val="75000"/>
                </a:schemeClr>
              </a:solidFill>
            </a:endParaRPr>
          </a:p>
        </p:txBody>
      </p:sp>
      <p:sp>
        <p:nvSpPr>
          <p:cNvPr id="12" name="Rectangle 11"/>
          <p:cNvSpPr/>
          <p:nvPr/>
        </p:nvSpPr>
        <p:spPr>
          <a:xfrm>
            <a:off x="1572919" y="5593147"/>
            <a:ext cx="5034357" cy="1177245"/>
          </a:xfrm>
          <a:prstGeom prst="rect">
            <a:avLst/>
          </a:prstGeom>
          <a:noFill/>
        </p:spPr>
        <p:txBody>
          <a:bodyPr wrap="square" lIns="68580" tIns="34290" rIns="68580" bIns="34290">
            <a:spAutoFit/>
          </a:bodyPr>
          <a:lstStyle/>
          <a:p>
            <a:r>
              <a:rPr lang="en-US" sz="2400" dirty="0" smtClean="0">
                <a:ln w="0"/>
                <a:solidFill>
                  <a:schemeClr val="accent2">
                    <a:lumMod val="75000"/>
                  </a:schemeClr>
                </a:solidFill>
              </a:rPr>
              <a:t>Honor Roll &amp; Academic Eligibility have been transitioning – from overall to individual content competencies</a:t>
            </a:r>
            <a:endParaRPr lang="en-US" sz="2400" dirty="0">
              <a:ln w="0"/>
              <a:solidFill>
                <a:schemeClr val="accent2">
                  <a:lumMod val="75000"/>
                </a:schemeClr>
              </a:solidFill>
            </a:endParaRPr>
          </a:p>
        </p:txBody>
      </p:sp>
    </p:spTree>
    <p:extLst>
      <p:ext uri="{BB962C8B-B14F-4D97-AF65-F5344CB8AC3E}">
        <p14:creationId xmlns:p14="http://schemas.microsoft.com/office/powerpoint/2010/main" val="1667781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526"/>
            <a:ext cx="8509819" cy="1325563"/>
          </a:xfrm>
        </p:spPr>
        <p:txBody>
          <a:bodyPr/>
          <a:lstStyle/>
          <a:p>
            <a:r>
              <a:rPr lang="en-US" sz="3600" dirty="0" smtClean="0"/>
              <a:t>Different Interpretations: </a:t>
            </a:r>
            <a:br>
              <a:rPr lang="en-US" sz="3600" dirty="0" smtClean="0"/>
            </a:br>
            <a:r>
              <a:rPr lang="en-US" dirty="0" smtClean="0"/>
              <a:t>Competency Rubrics</a:t>
            </a:r>
            <a:endParaRPr lang="en-US" dirty="0"/>
          </a:p>
        </p:txBody>
      </p:sp>
      <p:sp>
        <p:nvSpPr>
          <p:cNvPr id="3" name="Content Placeholder 2"/>
          <p:cNvSpPr txBox="1">
            <a:spLocks/>
          </p:cNvSpPr>
          <p:nvPr/>
        </p:nvSpPr>
        <p:spPr>
          <a:xfrm>
            <a:off x="560438" y="3583858"/>
            <a:ext cx="8391831" cy="4218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560438" y="1322641"/>
            <a:ext cx="8583562" cy="5522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Rubrics for each course competency</a:t>
            </a:r>
          </a:p>
          <a:p>
            <a:pPr lvl="1">
              <a:buFont typeface="Wingdings" panose="05000000000000000000" pitchFamily="2" charset="2"/>
              <a:buChar char="Ø"/>
            </a:pPr>
            <a:r>
              <a:rPr lang="en-US" dirty="0" smtClean="0"/>
              <a:t> </a:t>
            </a:r>
            <a:r>
              <a:rPr lang="en-US" dirty="0"/>
              <a:t>Competencies divided into learning targets…</a:t>
            </a:r>
          </a:p>
          <a:p>
            <a:r>
              <a:rPr lang="en-US" dirty="0" smtClean="0"/>
              <a:t>Competency rubrics used for all assessments</a:t>
            </a:r>
          </a:p>
          <a:p>
            <a:r>
              <a:rPr lang="en-US" dirty="0" smtClean="0"/>
              <a:t>All assessments of a given competency have the </a:t>
            </a:r>
            <a:r>
              <a:rPr lang="en-US" b="1" dirty="0" smtClean="0"/>
              <a:t>SAME</a:t>
            </a:r>
            <a:r>
              <a:rPr lang="en-US" dirty="0" smtClean="0"/>
              <a:t> value / weight, competency score determined by</a:t>
            </a:r>
          </a:p>
          <a:p>
            <a:pPr lvl="1">
              <a:buFont typeface="Wingdings" panose="05000000000000000000" pitchFamily="2" charset="2"/>
              <a:buChar char="Ø"/>
            </a:pPr>
            <a:r>
              <a:rPr lang="en-US" sz="2800" dirty="0"/>
              <a:t>the </a:t>
            </a:r>
            <a:r>
              <a:rPr lang="en-US" sz="2800" dirty="0" smtClean="0"/>
              <a:t>median </a:t>
            </a:r>
            <a:r>
              <a:rPr lang="en-US" sz="2800" dirty="0"/>
              <a:t>or </a:t>
            </a:r>
            <a:r>
              <a:rPr lang="en-US" sz="2800" dirty="0" smtClean="0"/>
              <a:t>mode</a:t>
            </a:r>
            <a:endParaRPr lang="en-US" sz="2800" dirty="0"/>
          </a:p>
          <a:p>
            <a:pPr lvl="1">
              <a:buFont typeface="Wingdings" panose="05000000000000000000" pitchFamily="2" charset="2"/>
              <a:buChar char="Ø"/>
            </a:pPr>
            <a:r>
              <a:rPr lang="en-US" sz="2800" dirty="0"/>
              <a:t>the average of the most </a:t>
            </a:r>
            <a:r>
              <a:rPr lang="en-US" sz="2800" dirty="0" smtClean="0"/>
              <a:t>recent xxx</a:t>
            </a:r>
            <a:endParaRPr lang="en-US" sz="2800" dirty="0"/>
          </a:p>
          <a:p>
            <a:pPr lvl="1">
              <a:buFont typeface="Wingdings" panose="05000000000000000000" pitchFamily="2" charset="2"/>
              <a:buChar char="Ø"/>
            </a:pPr>
            <a:r>
              <a:rPr lang="en-US" sz="2800" dirty="0" smtClean="0"/>
              <a:t>a </a:t>
            </a:r>
            <a:r>
              <a:rPr lang="en-US" sz="2800" dirty="0"/>
              <a:t>weighted average of the most recent </a:t>
            </a:r>
            <a:r>
              <a:rPr lang="en-US" sz="2800" dirty="0" smtClean="0"/>
              <a:t>xxx </a:t>
            </a:r>
            <a:r>
              <a:rPr lang="en-US" sz="2800" dirty="0"/>
              <a:t>competency  assessments </a:t>
            </a:r>
            <a:r>
              <a:rPr lang="en-US" sz="2800" dirty="0" smtClean="0"/>
              <a:t/>
            </a:r>
            <a:br>
              <a:rPr lang="en-US" sz="2800" dirty="0" smtClean="0"/>
            </a:br>
            <a:r>
              <a:rPr lang="en-US" sz="2800" dirty="0" smtClean="0"/>
              <a:t>(</a:t>
            </a:r>
            <a:r>
              <a:rPr lang="en-US" sz="2800" dirty="0" err="1"/>
              <a:t>ie</a:t>
            </a:r>
            <a:r>
              <a:rPr lang="en-US" sz="2800" dirty="0"/>
              <a:t>, 1</a:t>
            </a:r>
            <a:r>
              <a:rPr lang="en-US" sz="2800" baseline="30000" dirty="0"/>
              <a:t>st</a:t>
            </a:r>
            <a:r>
              <a:rPr lang="en-US" sz="2800" dirty="0"/>
              <a:t> = 10%, 2</a:t>
            </a:r>
            <a:r>
              <a:rPr lang="en-US" sz="2800" baseline="30000" dirty="0"/>
              <a:t>nd</a:t>
            </a:r>
            <a:r>
              <a:rPr lang="en-US" sz="2800" dirty="0"/>
              <a:t>=30%, 3</a:t>
            </a:r>
            <a:r>
              <a:rPr lang="en-US" sz="2800" baseline="30000" dirty="0"/>
              <a:t>rd</a:t>
            </a:r>
            <a:r>
              <a:rPr lang="en-US" sz="2800" dirty="0"/>
              <a:t>=60</a:t>
            </a:r>
            <a:r>
              <a:rPr lang="en-US" sz="2800" dirty="0" smtClean="0"/>
              <a:t>%)</a:t>
            </a:r>
          </a:p>
          <a:p>
            <a:r>
              <a:rPr lang="en-US" dirty="0"/>
              <a:t>All competencies must be “passed” to earn </a:t>
            </a:r>
            <a:r>
              <a:rPr lang="en-US" dirty="0" smtClean="0"/>
              <a:t>credit</a:t>
            </a:r>
          </a:p>
          <a:p>
            <a:r>
              <a:rPr lang="en-US" dirty="0" smtClean="0"/>
              <a:t>“Grade” may competency </a:t>
            </a:r>
            <a:r>
              <a:rPr lang="en-US" dirty="0" err="1" smtClean="0"/>
              <a:t>avg</a:t>
            </a:r>
            <a:r>
              <a:rPr lang="en-US" dirty="0" smtClean="0"/>
              <a:t>, or </a:t>
            </a:r>
            <a:r>
              <a:rPr lang="en-US" dirty="0" err="1" smtClean="0"/>
              <a:t>avg</a:t>
            </a:r>
            <a:r>
              <a:rPr lang="en-US" dirty="0" smtClean="0"/>
              <a:t> +10% formative…</a:t>
            </a:r>
          </a:p>
          <a:p>
            <a:endParaRPr lang="en-US" dirty="0"/>
          </a:p>
          <a:p>
            <a:pPr lvl="1">
              <a:buFont typeface="Wingdings" panose="05000000000000000000" pitchFamily="2" charset="2"/>
              <a:buChar char="Ø"/>
            </a:pPr>
            <a:endParaRPr lang="en-US" sz="2800" dirty="0" smtClean="0"/>
          </a:p>
          <a:p>
            <a:pPr marL="0" indent="0">
              <a:buNone/>
            </a:pPr>
            <a:endParaRPr lang="en-US" dirty="0"/>
          </a:p>
        </p:txBody>
      </p:sp>
    </p:spTree>
    <p:extLst>
      <p:ext uri="{BB962C8B-B14F-4D97-AF65-F5344CB8AC3E}">
        <p14:creationId xmlns:p14="http://schemas.microsoft.com/office/powerpoint/2010/main" val="3255531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Competency Resources</a:t>
            </a:r>
            <a:endParaRPr lang="en-US" dirty="0"/>
          </a:p>
        </p:txBody>
      </p:sp>
      <p:sp>
        <p:nvSpPr>
          <p:cNvPr id="3" name="Rectangle 2"/>
          <p:cNvSpPr/>
          <p:nvPr/>
        </p:nvSpPr>
        <p:spPr>
          <a:xfrm>
            <a:off x="1827452" y="1987034"/>
            <a:ext cx="5259148" cy="2031325"/>
          </a:xfrm>
          <a:prstGeom prst="rect">
            <a:avLst/>
          </a:prstGeom>
        </p:spPr>
        <p:txBody>
          <a:bodyPr wrap="square">
            <a:spAutoFit/>
          </a:bodyPr>
          <a:lstStyle/>
          <a:p>
            <a:pPr lvl="1"/>
            <a:r>
              <a:rPr lang="en-US" dirty="0">
                <a:hlinkClick r:id="rId2"/>
              </a:rPr>
              <a:t>Competency Validation </a:t>
            </a:r>
            <a:r>
              <a:rPr lang="en-US" dirty="0" smtClean="0">
                <a:hlinkClick r:id="rId2"/>
              </a:rPr>
              <a:t>Rubric</a:t>
            </a:r>
            <a:endParaRPr lang="en-US" dirty="0" smtClean="0"/>
          </a:p>
          <a:p>
            <a:pPr lvl="1"/>
            <a:endParaRPr lang="en-US" dirty="0"/>
          </a:p>
          <a:p>
            <a:pPr lvl="1"/>
            <a:endParaRPr lang="en-US" dirty="0" smtClean="0"/>
          </a:p>
          <a:p>
            <a:pPr lvl="1"/>
            <a:endParaRPr lang="en-US" dirty="0"/>
          </a:p>
          <a:p>
            <a:pPr lvl="1"/>
            <a:r>
              <a:rPr lang="en-US" dirty="0" smtClean="0"/>
              <a:t>DOE site – OLD sample course competencies, newer example competencies by discipline/subject area</a:t>
            </a:r>
            <a:endParaRPr lang="en-US" dirty="0"/>
          </a:p>
        </p:txBody>
      </p:sp>
    </p:spTree>
    <p:extLst>
      <p:ext uri="{BB962C8B-B14F-4D97-AF65-F5344CB8AC3E}">
        <p14:creationId xmlns:p14="http://schemas.microsoft.com/office/powerpoint/2010/main" val="277093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526"/>
            <a:ext cx="8754533" cy="1325563"/>
          </a:xfrm>
        </p:spPr>
        <p:txBody>
          <a:bodyPr>
            <a:noAutofit/>
          </a:bodyPr>
          <a:lstStyle/>
          <a:p>
            <a:r>
              <a:rPr lang="en-US" sz="3600" dirty="0" smtClean="0"/>
              <a:t>Different Interpretations: </a:t>
            </a:r>
            <a:r>
              <a:rPr lang="en-US" dirty="0" smtClean="0"/>
              <a:t/>
            </a:r>
            <a:br>
              <a:rPr lang="en-US" dirty="0" smtClean="0"/>
            </a:br>
            <a:r>
              <a:rPr lang="en-US" dirty="0" smtClean="0"/>
              <a:t>Rubrics &amp; Portfolio-based “Gateways”</a:t>
            </a:r>
            <a:endParaRPr lang="en-US" dirty="0"/>
          </a:p>
        </p:txBody>
      </p:sp>
      <p:sp>
        <p:nvSpPr>
          <p:cNvPr id="3" name="Content Placeholder 2"/>
          <p:cNvSpPr txBox="1">
            <a:spLocks/>
          </p:cNvSpPr>
          <p:nvPr/>
        </p:nvSpPr>
        <p:spPr>
          <a:xfrm>
            <a:off x="560438" y="1322641"/>
            <a:ext cx="8583562" cy="4417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Expectations for each grade level “division”</a:t>
            </a:r>
          </a:p>
          <a:p>
            <a:r>
              <a:rPr lang="en-US" sz="3200" dirty="0" smtClean="0"/>
              <a:t>Feedback is given as students complete performance tasks</a:t>
            </a:r>
          </a:p>
          <a:p>
            <a:r>
              <a:rPr lang="en-US" sz="3200" dirty="0" smtClean="0"/>
              <a:t>When an assignment meets expectations, student puts it into portfolio</a:t>
            </a:r>
          </a:p>
          <a:p>
            <a:r>
              <a:rPr lang="en-US" sz="3200" dirty="0" smtClean="0"/>
              <a:t>When the student has work samples to demonstrate meeting all division expectations, he / she “gateways” to next division via formal presentation and review by experts</a:t>
            </a:r>
            <a:endParaRPr lang="en-US" dirty="0"/>
          </a:p>
          <a:p>
            <a:pPr lvl="1">
              <a:buFont typeface="Wingdings" panose="05000000000000000000" pitchFamily="2" charset="2"/>
              <a:buChar char="Ø"/>
            </a:pPr>
            <a:endParaRPr lang="en-US" sz="2800" dirty="0" smtClean="0"/>
          </a:p>
          <a:p>
            <a:pPr marL="0" indent="0">
              <a:buNone/>
            </a:pPr>
            <a:endParaRPr lang="en-US" dirty="0"/>
          </a:p>
        </p:txBody>
      </p:sp>
      <p:sp>
        <p:nvSpPr>
          <p:cNvPr id="4" name="Rectangle 3"/>
          <p:cNvSpPr/>
          <p:nvPr/>
        </p:nvSpPr>
        <p:spPr>
          <a:xfrm>
            <a:off x="1236132" y="5740400"/>
            <a:ext cx="7518400" cy="1077218"/>
          </a:xfrm>
          <a:prstGeom prst="rect">
            <a:avLst/>
          </a:prstGeom>
        </p:spPr>
        <p:txBody>
          <a:bodyPr wrap="square">
            <a:spAutoFit/>
          </a:bodyPr>
          <a:lstStyle/>
          <a:p>
            <a:r>
              <a:rPr lang="en-US" sz="3200" dirty="0" smtClean="0">
                <a:solidFill>
                  <a:schemeClr val="accent5">
                    <a:lumMod val="75000"/>
                  </a:schemeClr>
                </a:solidFill>
              </a:rPr>
              <a:t>This is extreme version of pushing practice…</a:t>
            </a:r>
          </a:p>
          <a:p>
            <a:r>
              <a:rPr lang="en-US" sz="3200" dirty="0" smtClean="0">
                <a:solidFill>
                  <a:schemeClr val="accent5">
                    <a:lumMod val="75000"/>
                  </a:schemeClr>
                </a:solidFill>
              </a:rPr>
              <a:t>Public Schools???</a:t>
            </a:r>
            <a:endParaRPr lang="en-US" sz="3200" dirty="0">
              <a:solidFill>
                <a:schemeClr val="accent5">
                  <a:lumMod val="75000"/>
                </a:schemeClr>
              </a:solidFill>
            </a:endParaRPr>
          </a:p>
        </p:txBody>
      </p:sp>
    </p:spTree>
    <p:extLst>
      <p:ext uri="{BB962C8B-B14F-4D97-AF65-F5344CB8AC3E}">
        <p14:creationId xmlns:p14="http://schemas.microsoft.com/office/powerpoint/2010/main" val="177789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526"/>
            <a:ext cx="8509819" cy="1325563"/>
          </a:xfrm>
        </p:spPr>
        <p:txBody>
          <a:bodyPr/>
          <a:lstStyle/>
          <a:p>
            <a:r>
              <a:rPr lang="en-US" sz="3600" dirty="0" smtClean="0"/>
              <a:t>Different Interpretations: </a:t>
            </a:r>
            <a:br>
              <a:rPr lang="en-US" sz="3600" dirty="0" smtClean="0"/>
            </a:br>
            <a:r>
              <a:rPr lang="en-US" dirty="0" smtClean="0"/>
              <a:t>PMHS, Overview…</a:t>
            </a:r>
            <a:endParaRPr lang="en-US" dirty="0"/>
          </a:p>
        </p:txBody>
      </p:sp>
      <p:sp>
        <p:nvSpPr>
          <p:cNvPr id="3" name="Content Placeholder 2"/>
          <p:cNvSpPr txBox="1">
            <a:spLocks/>
          </p:cNvSpPr>
          <p:nvPr/>
        </p:nvSpPr>
        <p:spPr>
          <a:xfrm>
            <a:off x="560438" y="3583858"/>
            <a:ext cx="8391831" cy="4218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1179094" y="1335088"/>
            <a:ext cx="7846919" cy="5522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Rubrics for each course competency (or indicator)</a:t>
            </a:r>
          </a:p>
          <a:p>
            <a:r>
              <a:rPr lang="en-US" dirty="0" smtClean="0"/>
              <a:t>Competency rubrics used for all assessments</a:t>
            </a:r>
          </a:p>
          <a:p>
            <a:r>
              <a:rPr lang="en-US" dirty="0" smtClean="0"/>
              <a:t>Assessments within a competency can have </a:t>
            </a:r>
            <a:r>
              <a:rPr lang="en-US" b="1" dirty="0" smtClean="0"/>
              <a:t>DIFFERENT</a:t>
            </a:r>
            <a:r>
              <a:rPr lang="en-US" dirty="0" smtClean="0"/>
              <a:t> values / weights</a:t>
            </a:r>
          </a:p>
          <a:p>
            <a:pPr lvl="1">
              <a:buFont typeface="Wingdings" panose="05000000000000000000" pitchFamily="2" charset="2"/>
              <a:buChar char="Ø"/>
            </a:pPr>
            <a:r>
              <a:rPr lang="en-US" sz="2800" dirty="0" smtClean="0"/>
              <a:t>formative </a:t>
            </a:r>
            <a:r>
              <a:rPr lang="en-US" sz="2800" dirty="0" err="1" smtClean="0"/>
              <a:t>vs</a:t>
            </a:r>
            <a:r>
              <a:rPr lang="en-US" sz="2800" dirty="0" smtClean="0"/>
              <a:t> summative</a:t>
            </a:r>
          </a:p>
          <a:p>
            <a:pPr lvl="1">
              <a:buFont typeface="Wingdings" panose="05000000000000000000" pitchFamily="2" charset="2"/>
              <a:buChar char="Ø"/>
            </a:pPr>
            <a:r>
              <a:rPr lang="en-US" sz="2800" dirty="0" smtClean="0"/>
              <a:t>breadth </a:t>
            </a:r>
            <a:r>
              <a:rPr lang="en-US" sz="2800" dirty="0" err="1" smtClean="0"/>
              <a:t>vs</a:t>
            </a:r>
            <a:r>
              <a:rPr lang="en-US" sz="2800" dirty="0" smtClean="0"/>
              <a:t> depth</a:t>
            </a:r>
          </a:p>
          <a:p>
            <a:r>
              <a:rPr lang="en-US" dirty="0" smtClean="0"/>
              <a:t>Teachers use “EXEMPT” as appropriate, to discount formatives based on summative or to count only the most recent xxx…</a:t>
            </a:r>
          </a:p>
          <a:p>
            <a:r>
              <a:rPr lang="en-US" dirty="0" smtClean="0"/>
              <a:t>Competency score = weighted </a:t>
            </a:r>
            <a:r>
              <a:rPr lang="en-US" dirty="0" err="1" smtClean="0"/>
              <a:t>avg</a:t>
            </a:r>
            <a:r>
              <a:rPr lang="en-US" dirty="0" smtClean="0"/>
              <a:t> of competency assessments</a:t>
            </a:r>
          </a:p>
          <a:p>
            <a:r>
              <a:rPr lang="en-US" dirty="0" smtClean="0"/>
              <a:t>“Grade” AFTER meet all course competencies</a:t>
            </a:r>
            <a:endParaRPr lang="en-US" dirty="0"/>
          </a:p>
          <a:p>
            <a:pPr lvl="1">
              <a:buFont typeface="Wingdings" panose="05000000000000000000" pitchFamily="2" charset="2"/>
              <a:buChar char="Ø"/>
            </a:pPr>
            <a:endParaRPr lang="en-US" sz="2800" dirty="0"/>
          </a:p>
          <a:p>
            <a:pPr lvl="1">
              <a:buFont typeface="Wingdings" panose="05000000000000000000" pitchFamily="2" charset="2"/>
              <a:buChar char="Ø"/>
            </a:pPr>
            <a:endParaRPr lang="en-US" sz="2800" dirty="0" smtClean="0"/>
          </a:p>
          <a:p>
            <a:pPr marL="0" indent="0">
              <a:buNone/>
            </a:pPr>
            <a:endParaRPr lang="en-US" dirty="0"/>
          </a:p>
        </p:txBody>
      </p:sp>
    </p:spTree>
    <p:extLst>
      <p:ext uri="{BB962C8B-B14F-4D97-AF65-F5344CB8AC3E}">
        <p14:creationId xmlns:p14="http://schemas.microsoft.com/office/powerpoint/2010/main" val="410555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txBox="1">
            <a:spLocks/>
          </p:cNvSpPr>
          <p:nvPr/>
        </p:nvSpPr>
        <p:spPr>
          <a:xfrm>
            <a:off x="893344" y="1563689"/>
            <a:ext cx="7846919" cy="3370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t>Other approaches anyone wants to offer?</a:t>
            </a:r>
          </a:p>
          <a:p>
            <a:pPr marL="0" indent="0">
              <a:buNone/>
            </a:pPr>
            <a:endParaRPr lang="en-US" sz="3200" dirty="0"/>
          </a:p>
          <a:p>
            <a:pPr marL="0" indent="0">
              <a:buNone/>
            </a:pPr>
            <a:endParaRPr lang="en-US" sz="3200" dirty="0" smtClean="0"/>
          </a:p>
          <a:p>
            <a:pPr marL="0" indent="0">
              <a:buNone/>
            </a:pPr>
            <a:endParaRPr lang="en-US" sz="3200" dirty="0"/>
          </a:p>
          <a:p>
            <a:pPr marL="0" indent="0">
              <a:buNone/>
            </a:pPr>
            <a:r>
              <a:rPr lang="en-US" sz="3200" dirty="0" smtClean="0"/>
              <a:t>Please post Questions / Concerns to the chart paper…</a:t>
            </a:r>
            <a:endParaRPr lang="en-US" sz="3200" dirty="0"/>
          </a:p>
          <a:p>
            <a:pPr lvl="1">
              <a:buFont typeface="Wingdings" panose="05000000000000000000" pitchFamily="2" charset="2"/>
              <a:buChar char="Ø"/>
            </a:pPr>
            <a:endParaRPr lang="en-US" sz="2800" dirty="0" smtClean="0"/>
          </a:p>
          <a:p>
            <a:pPr marL="0" indent="0">
              <a:buNone/>
            </a:pPr>
            <a:endParaRPr lang="en-US" dirty="0"/>
          </a:p>
        </p:txBody>
      </p:sp>
      <p:sp>
        <p:nvSpPr>
          <p:cNvPr id="4" name="Content Placeholder 2"/>
          <p:cNvSpPr txBox="1">
            <a:spLocks/>
          </p:cNvSpPr>
          <p:nvPr/>
        </p:nvSpPr>
        <p:spPr>
          <a:xfrm>
            <a:off x="4398544" y="6288089"/>
            <a:ext cx="4745456" cy="569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t>More Details in 3 minutes…</a:t>
            </a:r>
            <a:endParaRPr lang="en-US" sz="3200" dirty="0"/>
          </a:p>
          <a:p>
            <a:pPr lvl="1">
              <a:buFont typeface="Wingdings" panose="05000000000000000000" pitchFamily="2" charset="2"/>
              <a:buChar char="Ø"/>
            </a:pPr>
            <a:endParaRPr lang="en-US" sz="2800" dirty="0" smtClean="0"/>
          </a:p>
          <a:p>
            <a:pPr marL="0" indent="0">
              <a:buNone/>
            </a:pPr>
            <a:endParaRPr lang="en-US" dirty="0"/>
          </a:p>
        </p:txBody>
      </p:sp>
    </p:spTree>
    <p:extLst>
      <p:ext uri="{BB962C8B-B14F-4D97-AF65-F5344CB8AC3E}">
        <p14:creationId xmlns:p14="http://schemas.microsoft.com/office/powerpoint/2010/main" val="4650481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2397</TotalTime>
  <Words>6883</Words>
  <Application>Microsoft Office PowerPoint</Application>
  <PresentationFormat>On-screen Show (4:3)</PresentationFormat>
  <Paragraphs>760</Paragraphs>
  <Slides>60</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 Black</vt:lpstr>
      <vt:lpstr>Calibri</vt:lpstr>
      <vt:lpstr>Calibri Light</vt:lpstr>
      <vt:lpstr>Symbol</vt:lpstr>
      <vt:lpstr>Wingdings</vt:lpstr>
      <vt:lpstr>Office Theme</vt:lpstr>
      <vt:lpstr>Initial Questions or Concerns ?</vt:lpstr>
      <vt:lpstr>Competency- Based  Education</vt:lpstr>
      <vt:lpstr>What is  “Competency-Based” Education?</vt:lpstr>
      <vt:lpstr>Different Interpretations: Traditional Assignments</vt:lpstr>
      <vt:lpstr>? Assessing Competence ?</vt:lpstr>
      <vt:lpstr>Different Interpretations:  Competency Rubrics</vt:lpstr>
      <vt:lpstr>Different Interpretations:  Rubrics &amp; Portfolio-based “Gateways”</vt:lpstr>
      <vt:lpstr>Different Interpretations:  PMHS, Overview…</vt:lpstr>
      <vt:lpstr>Others?</vt:lpstr>
      <vt:lpstr>PMHS…</vt:lpstr>
      <vt:lpstr>Does Sloppy Sam “Pass”?</vt:lpstr>
      <vt:lpstr>Different Types of Competencies</vt:lpstr>
      <vt:lpstr>Content Competency Statements </vt:lpstr>
      <vt:lpstr>“Indicators”…</vt:lpstr>
      <vt:lpstr>“Competency”</vt:lpstr>
      <vt:lpstr>“Open” vs “Closed” Competencies</vt:lpstr>
      <vt:lpstr>Same content “competency” in multiple courses?</vt:lpstr>
      <vt:lpstr>PMHS Quarterly  Progress Reports</vt:lpstr>
      <vt:lpstr>Competency Marks Example: Indicators</vt:lpstr>
      <vt:lpstr>Competency Marks Example: Incremental / Most Recent</vt:lpstr>
      <vt:lpstr>Competency Marks Example: Formative vs Summative</vt:lpstr>
      <vt:lpstr>“Formative” vs “Summative”</vt:lpstr>
      <vt:lpstr>Competency Marks Example: Projects</vt:lpstr>
      <vt:lpstr>Wrapping Up…</vt:lpstr>
      <vt:lpstr>As you leave…</vt:lpstr>
      <vt:lpstr>Competency-Based Assessment and Reporting</vt:lpstr>
      <vt:lpstr>What is  “Competency-Based” Education?</vt:lpstr>
      <vt:lpstr>Competence vs Amount of Work</vt:lpstr>
      <vt:lpstr>“Knowledge” ??? “Competence”??</vt:lpstr>
      <vt:lpstr>Competency-Based</vt:lpstr>
      <vt:lpstr>Paradigm Shift…</vt:lpstr>
      <vt:lpstr>Wording has Changed… Numbers Remain</vt:lpstr>
      <vt:lpstr>Content Competencies</vt:lpstr>
      <vt:lpstr>Crosswalk Competencies &amp; Standards</vt:lpstr>
      <vt:lpstr>Content Competencies</vt:lpstr>
      <vt:lpstr>PowerPoint Presentation</vt:lpstr>
      <vt:lpstr>PowerPoint Presentation</vt:lpstr>
      <vt:lpstr>PowerPoint Presentation</vt:lpstr>
      <vt:lpstr>PowerPoint Presentation</vt:lpstr>
      <vt:lpstr>PowerPoint Presentation</vt:lpstr>
      <vt:lpstr>Content Competency Marks</vt:lpstr>
      <vt:lpstr>Competency Marks Example: Formative vs Summative</vt:lpstr>
      <vt:lpstr>Competency Marks Example: Incremental / Most Recent</vt:lpstr>
      <vt:lpstr>Competency Marks Example: Indicators</vt:lpstr>
      <vt:lpstr>Competency Marks Example: BREADTH of Assessments</vt:lpstr>
      <vt:lpstr>Competency Marks Example: Projects</vt:lpstr>
      <vt:lpstr>PowerPoint Presentation</vt:lpstr>
      <vt:lpstr>PowerPoint Presentation</vt:lpstr>
      <vt:lpstr>USE of Content Competency Marks</vt:lpstr>
      <vt:lpstr>Competency   vs   Final Grade</vt:lpstr>
      <vt:lpstr>Awarding Credit &amp;  Final LETTER Grade</vt:lpstr>
      <vt:lpstr>Reporting:</vt:lpstr>
      <vt:lpstr>PMHS Quarterly  Progress Reports</vt:lpstr>
      <vt:lpstr>Communicating Grades…</vt:lpstr>
      <vt:lpstr>Traditional Transcript</vt:lpstr>
      <vt:lpstr>Traditional Year End Report Card</vt:lpstr>
      <vt:lpstr>Custom Scores  Detail Page</vt:lpstr>
      <vt:lpstr>Individual Assessments…</vt:lpstr>
      <vt:lpstr>Overall vs Content Competencies</vt:lpstr>
      <vt:lpstr>DOE Competency Resources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Competency-Based Assessment and Reporting</dc:title>
  <dc:creator>Kiza Armour</dc:creator>
  <cp:lastModifiedBy>Kiza Armour</cp:lastModifiedBy>
  <cp:revision>245</cp:revision>
  <dcterms:created xsi:type="dcterms:W3CDTF">2015-01-06T20:06:46Z</dcterms:created>
  <dcterms:modified xsi:type="dcterms:W3CDTF">2015-02-22T00:40:43Z</dcterms:modified>
</cp:coreProperties>
</file>