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70" r:id="rId3"/>
    <p:sldId id="263" r:id="rId4"/>
    <p:sldId id="268" r:id="rId5"/>
    <p:sldId id="287" r:id="rId6"/>
    <p:sldId id="259" r:id="rId7"/>
    <p:sldId id="278" r:id="rId8"/>
    <p:sldId id="264" r:id="rId9"/>
    <p:sldId id="265" r:id="rId10"/>
    <p:sldId id="266" r:id="rId11"/>
    <p:sldId id="286" r:id="rId12"/>
    <p:sldId id="276" r:id="rId13"/>
    <p:sldId id="275" r:id="rId14"/>
    <p:sldId id="267" r:id="rId15"/>
    <p:sldId id="274" r:id="rId16"/>
    <p:sldId id="271" r:id="rId17"/>
    <p:sldId id="272" r:id="rId18"/>
    <p:sldId id="281" r:id="rId19"/>
    <p:sldId id="273" r:id="rId20"/>
    <p:sldId id="284" r:id="rId21"/>
    <p:sldId id="285" r:id="rId22"/>
    <p:sldId id="280" r:id="rId23"/>
    <p:sldId id="277" r:id="rId24"/>
    <p:sldId id="262" r:id="rId25"/>
    <p:sldId id="257" r:id="rId26"/>
    <p:sldId id="269" r:id="rId27"/>
    <p:sldId id="279" r:id="rId28"/>
    <p:sldId id="282" r:id="rId29"/>
    <p:sldId id="283" r:id="rId30"/>
    <p:sldId id="288" r:id="rId31"/>
    <p:sldId id="258" r:id="rId32"/>
    <p:sldId id="26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2" autoAdjust="0"/>
    <p:restoredTop sz="87433" autoAdjust="0"/>
  </p:normalViewPr>
  <p:slideViewPr>
    <p:cSldViewPr snapToGrid="0">
      <p:cViewPr>
        <p:scale>
          <a:sx n="60" d="100"/>
          <a:sy n="60" d="100"/>
        </p:scale>
        <p:origin x="1356" y="180"/>
      </p:cViewPr>
      <p:guideLst/>
    </p:cSldViewPr>
  </p:slideViewPr>
  <p:outlineViewPr>
    <p:cViewPr>
      <p:scale>
        <a:sx n="33" d="100"/>
        <a:sy n="33" d="100"/>
      </p:scale>
      <p:origin x="0" y="-486"/>
    </p:cViewPr>
  </p:outlineViewPr>
  <p:notesTextViewPr>
    <p:cViewPr>
      <p:scale>
        <a:sx n="1" d="1"/>
        <a:sy n="1" d="1"/>
      </p:scale>
      <p:origin x="0" y="0"/>
    </p:cViewPr>
  </p:notesTextViewPr>
  <p:notesViewPr>
    <p:cSldViewPr snapToGrid="0">
      <p:cViewPr varScale="1">
        <p:scale>
          <a:sx n="57" d="100"/>
          <a:sy n="57" d="100"/>
        </p:scale>
        <p:origin x="18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23B0E-0339-4BB8-9526-BAF11D85AEEA}" type="doc">
      <dgm:prSet loTypeId="urn:microsoft.com/office/officeart/2005/8/layout/venn1" loCatId="relationship" qsTypeId="urn:microsoft.com/office/officeart/2005/8/quickstyle/simple1" qsCatId="simple" csTypeId="urn:microsoft.com/office/officeart/2005/8/colors/accent1_2" csCatId="accent1" phldr="1"/>
      <dgm:spPr/>
    </dgm:pt>
    <dgm:pt modelId="{C937F906-0DE1-49FD-AF4D-32C4EE974D77}">
      <dgm:prSet phldrT="[Text]"/>
      <dgm:spPr>
        <a:solidFill>
          <a:schemeClr val="accent5">
            <a:lumMod val="40000"/>
            <a:lumOff val="60000"/>
            <a:alpha val="50000"/>
          </a:schemeClr>
        </a:solidFill>
      </dgm:spPr>
      <dgm:t>
        <a:bodyPr/>
        <a:lstStyle/>
        <a:p>
          <a:r>
            <a:rPr lang="en-US" dirty="0" smtClean="0"/>
            <a:t>Geometry</a:t>
          </a:r>
          <a:endParaRPr lang="en-US" dirty="0"/>
        </a:p>
      </dgm:t>
    </dgm:pt>
    <dgm:pt modelId="{1A4CB2C0-9CE6-4202-879C-FAB3AF1392F5}" type="parTrans" cxnId="{E77ED96F-F79D-400E-840D-76D995BCAE2A}">
      <dgm:prSet/>
      <dgm:spPr/>
      <dgm:t>
        <a:bodyPr/>
        <a:lstStyle/>
        <a:p>
          <a:endParaRPr lang="en-US"/>
        </a:p>
      </dgm:t>
    </dgm:pt>
    <dgm:pt modelId="{EC5BF26B-EB8D-45E9-9FA9-2AC409A324DD}" type="sibTrans" cxnId="{E77ED96F-F79D-400E-840D-76D995BCAE2A}">
      <dgm:prSet/>
      <dgm:spPr/>
      <dgm:t>
        <a:bodyPr/>
        <a:lstStyle/>
        <a:p>
          <a:endParaRPr lang="en-US"/>
        </a:p>
      </dgm:t>
    </dgm:pt>
    <dgm:pt modelId="{16EDA1AF-D9F4-4860-9F88-04C72C006A60}">
      <dgm:prSet phldrT="[Text]"/>
      <dgm:spPr>
        <a:solidFill>
          <a:schemeClr val="accent6">
            <a:lumMod val="40000"/>
            <a:lumOff val="60000"/>
            <a:alpha val="50000"/>
          </a:schemeClr>
        </a:solidFill>
      </dgm:spPr>
      <dgm:t>
        <a:bodyPr/>
        <a:lstStyle/>
        <a:p>
          <a:r>
            <a:rPr lang="en-US" dirty="0" smtClean="0"/>
            <a:t>Physical Science</a:t>
          </a:r>
          <a:endParaRPr lang="en-US" dirty="0"/>
        </a:p>
      </dgm:t>
    </dgm:pt>
    <dgm:pt modelId="{5CE5E687-FF2D-4FA6-A035-A85941E7D004}" type="parTrans" cxnId="{AACACA14-CEB9-432E-9923-CFF889BBAE3C}">
      <dgm:prSet/>
      <dgm:spPr/>
      <dgm:t>
        <a:bodyPr/>
        <a:lstStyle/>
        <a:p>
          <a:endParaRPr lang="en-US"/>
        </a:p>
      </dgm:t>
    </dgm:pt>
    <dgm:pt modelId="{7163FBCC-C2B1-498A-BE1B-97C155D2DDD6}" type="sibTrans" cxnId="{AACACA14-CEB9-432E-9923-CFF889BBAE3C}">
      <dgm:prSet/>
      <dgm:spPr/>
      <dgm:t>
        <a:bodyPr/>
        <a:lstStyle/>
        <a:p>
          <a:endParaRPr lang="en-US"/>
        </a:p>
      </dgm:t>
    </dgm:pt>
    <dgm:pt modelId="{342347ED-A635-4D64-A4AE-E1E2DFD38703}" type="pres">
      <dgm:prSet presAssocID="{7A123B0E-0339-4BB8-9526-BAF11D85AEEA}" presName="compositeShape" presStyleCnt="0">
        <dgm:presLayoutVars>
          <dgm:chMax val="7"/>
          <dgm:dir/>
          <dgm:resizeHandles val="exact"/>
        </dgm:presLayoutVars>
      </dgm:prSet>
      <dgm:spPr/>
    </dgm:pt>
    <dgm:pt modelId="{90A5A368-0C60-4C83-BE03-FE3ECDB6BC85}" type="pres">
      <dgm:prSet presAssocID="{C937F906-0DE1-49FD-AF4D-32C4EE974D77}" presName="circ1" presStyleLbl="vennNode1" presStyleIdx="0" presStyleCnt="2"/>
      <dgm:spPr/>
      <dgm:t>
        <a:bodyPr/>
        <a:lstStyle/>
        <a:p>
          <a:endParaRPr lang="en-US"/>
        </a:p>
      </dgm:t>
    </dgm:pt>
    <dgm:pt modelId="{5BDF9CC7-C916-44ED-B48F-8705F10076C9}" type="pres">
      <dgm:prSet presAssocID="{C937F906-0DE1-49FD-AF4D-32C4EE974D77}" presName="circ1Tx" presStyleLbl="revTx" presStyleIdx="0" presStyleCnt="0">
        <dgm:presLayoutVars>
          <dgm:chMax val="0"/>
          <dgm:chPref val="0"/>
          <dgm:bulletEnabled val="1"/>
        </dgm:presLayoutVars>
      </dgm:prSet>
      <dgm:spPr/>
      <dgm:t>
        <a:bodyPr/>
        <a:lstStyle/>
        <a:p>
          <a:endParaRPr lang="en-US"/>
        </a:p>
      </dgm:t>
    </dgm:pt>
    <dgm:pt modelId="{31551F58-3AAD-499D-A493-3CBFB37F47DC}" type="pres">
      <dgm:prSet presAssocID="{16EDA1AF-D9F4-4860-9F88-04C72C006A60}" presName="circ2" presStyleLbl="vennNode1" presStyleIdx="1" presStyleCnt="2"/>
      <dgm:spPr/>
      <dgm:t>
        <a:bodyPr/>
        <a:lstStyle/>
        <a:p>
          <a:endParaRPr lang="en-US"/>
        </a:p>
      </dgm:t>
    </dgm:pt>
    <dgm:pt modelId="{1A94E5E0-777E-493E-B064-24BBC6DA0110}" type="pres">
      <dgm:prSet presAssocID="{16EDA1AF-D9F4-4860-9F88-04C72C006A60}" presName="circ2Tx" presStyleLbl="revTx" presStyleIdx="0" presStyleCnt="0">
        <dgm:presLayoutVars>
          <dgm:chMax val="0"/>
          <dgm:chPref val="0"/>
          <dgm:bulletEnabled val="1"/>
        </dgm:presLayoutVars>
      </dgm:prSet>
      <dgm:spPr/>
      <dgm:t>
        <a:bodyPr/>
        <a:lstStyle/>
        <a:p>
          <a:endParaRPr lang="en-US"/>
        </a:p>
      </dgm:t>
    </dgm:pt>
  </dgm:ptLst>
  <dgm:cxnLst>
    <dgm:cxn modelId="{AACACA14-CEB9-432E-9923-CFF889BBAE3C}" srcId="{7A123B0E-0339-4BB8-9526-BAF11D85AEEA}" destId="{16EDA1AF-D9F4-4860-9F88-04C72C006A60}" srcOrd="1" destOrd="0" parTransId="{5CE5E687-FF2D-4FA6-A035-A85941E7D004}" sibTransId="{7163FBCC-C2B1-498A-BE1B-97C155D2DDD6}"/>
    <dgm:cxn modelId="{18F125F3-1FE8-4214-A190-E919A1C09547}" type="presOf" srcId="{7A123B0E-0339-4BB8-9526-BAF11D85AEEA}" destId="{342347ED-A635-4D64-A4AE-E1E2DFD38703}" srcOrd="0" destOrd="0" presId="urn:microsoft.com/office/officeart/2005/8/layout/venn1"/>
    <dgm:cxn modelId="{E77ED96F-F79D-400E-840D-76D995BCAE2A}" srcId="{7A123B0E-0339-4BB8-9526-BAF11D85AEEA}" destId="{C937F906-0DE1-49FD-AF4D-32C4EE974D77}" srcOrd="0" destOrd="0" parTransId="{1A4CB2C0-9CE6-4202-879C-FAB3AF1392F5}" sibTransId="{EC5BF26B-EB8D-45E9-9FA9-2AC409A324DD}"/>
    <dgm:cxn modelId="{6C173BF0-E7DB-4E7E-B8C0-A9DF881BE6DA}" type="presOf" srcId="{16EDA1AF-D9F4-4860-9F88-04C72C006A60}" destId="{31551F58-3AAD-499D-A493-3CBFB37F47DC}" srcOrd="0" destOrd="0" presId="urn:microsoft.com/office/officeart/2005/8/layout/venn1"/>
    <dgm:cxn modelId="{59C6A910-30F6-4976-AF04-95B4F6DBFB55}" type="presOf" srcId="{C937F906-0DE1-49FD-AF4D-32C4EE974D77}" destId="{5BDF9CC7-C916-44ED-B48F-8705F10076C9}" srcOrd="1" destOrd="0" presId="urn:microsoft.com/office/officeart/2005/8/layout/venn1"/>
    <dgm:cxn modelId="{B5CE9263-AA09-4544-B7F7-65335D7C8ED4}" type="presOf" srcId="{16EDA1AF-D9F4-4860-9F88-04C72C006A60}" destId="{1A94E5E0-777E-493E-B064-24BBC6DA0110}" srcOrd="1" destOrd="0" presId="urn:microsoft.com/office/officeart/2005/8/layout/venn1"/>
    <dgm:cxn modelId="{3A31D713-EF06-4218-A931-372C644D5D36}" type="presOf" srcId="{C937F906-0DE1-49FD-AF4D-32C4EE974D77}" destId="{90A5A368-0C60-4C83-BE03-FE3ECDB6BC85}" srcOrd="0" destOrd="0" presId="urn:microsoft.com/office/officeart/2005/8/layout/venn1"/>
    <dgm:cxn modelId="{9095D20C-BAF6-48EE-8CE0-90519A77089A}" type="presParOf" srcId="{342347ED-A635-4D64-A4AE-E1E2DFD38703}" destId="{90A5A368-0C60-4C83-BE03-FE3ECDB6BC85}" srcOrd="0" destOrd="0" presId="urn:microsoft.com/office/officeart/2005/8/layout/venn1"/>
    <dgm:cxn modelId="{08917207-46FB-415F-A24D-74D9FEF94EAF}" type="presParOf" srcId="{342347ED-A635-4D64-A4AE-E1E2DFD38703}" destId="{5BDF9CC7-C916-44ED-B48F-8705F10076C9}" srcOrd="1" destOrd="0" presId="urn:microsoft.com/office/officeart/2005/8/layout/venn1"/>
    <dgm:cxn modelId="{1C5E710A-758D-4015-937F-125D2994EC8E}" type="presParOf" srcId="{342347ED-A635-4D64-A4AE-E1E2DFD38703}" destId="{31551F58-3AAD-499D-A493-3CBFB37F47DC}" srcOrd="2" destOrd="0" presId="urn:microsoft.com/office/officeart/2005/8/layout/venn1"/>
    <dgm:cxn modelId="{09FC430F-DF1D-491E-A838-C0840E1CB512}" type="presParOf" srcId="{342347ED-A635-4D64-A4AE-E1E2DFD38703}" destId="{1A94E5E0-777E-493E-B064-24BBC6DA011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86468-33E8-483E-B493-67CCDB7BA1F7}" type="datetimeFigureOut">
              <a:rPr lang="en-US" smtClean="0"/>
              <a:t>2/12/2015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48372-C31C-4B8D-B0F2-512573FD5A5F}" type="slidenum">
              <a:rPr lang="en-US" smtClean="0"/>
              <a:t>‹#›</a:t>
            </a:fld>
            <a:endParaRPr lang="en-US"/>
          </a:p>
        </p:txBody>
      </p:sp>
    </p:spTree>
    <p:extLst>
      <p:ext uri="{BB962C8B-B14F-4D97-AF65-F5344CB8AC3E}">
        <p14:creationId xmlns:p14="http://schemas.microsoft.com/office/powerpoint/2010/main" val="308171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a:t>
            </a:fld>
            <a:endParaRPr lang="en-US"/>
          </a:p>
        </p:txBody>
      </p:sp>
    </p:spTree>
    <p:extLst>
      <p:ext uri="{BB962C8B-B14F-4D97-AF65-F5344CB8AC3E}">
        <p14:creationId xmlns:p14="http://schemas.microsoft.com/office/powerpoint/2010/main" val="283939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a:t>
            </a:r>
            <a:r>
              <a:rPr lang="en-US" baseline="0" dirty="0" smtClean="0"/>
              <a:t> of 2015, I have seniors trying to begin competency recovery plans from their 2012-2013 physical science course, because there was no “failure” mark that year.   That is why we restored the “F” in 2013-2014 for students who were not eligible for competency recovery, or did not complete by deadline.</a:t>
            </a:r>
          </a:p>
          <a:p>
            <a:endParaRPr lang="en-US" baseline="0" dirty="0" smtClean="0"/>
          </a:p>
          <a:p>
            <a:r>
              <a:rPr lang="en-US" baseline="0" dirty="0" smtClean="0"/>
              <a:t>2014-2015 seems to be a step backwards – complaints about the small difference in student </a:t>
            </a:r>
            <a:r>
              <a:rPr lang="en-US" baseline="0" dirty="0" err="1" smtClean="0"/>
              <a:t>gpa’s</a:t>
            </a:r>
            <a:r>
              <a:rPr lang="en-US" baseline="0" dirty="0" smtClean="0"/>
              <a:t> / class rank caused admin to restore + &amp; - grades.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24</a:t>
            </a:fld>
            <a:endParaRPr lang="en-US"/>
          </a:p>
        </p:txBody>
      </p:sp>
    </p:spTree>
    <p:extLst>
      <p:ext uri="{BB962C8B-B14F-4D97-AF65-F5344CB8AC3E}">
        <p14:creationId xmlns:p14="http://schemas.microsoft.com/office/powerpoint/2010/main" val="35562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26</a:t>
            </a:fld>
            <a:endParaRPr lang="en-US"/>
          </a:p>
        </p:txBody>
      </p:sp>
    </p:spTree>
    <p:extLst>
      <p:ext uri="{BB962C8B-B14F-4D97-AF65-F5344CB8AC3E}">
        <p14:creationId xmlns:p14="http://schemas.microsoft.com/office/powerpoint/2010/main" val="122923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27</a:t>
            </a:fld>
            <a:endParaRPr lang="en-US"/>
          </a:p>
        </p:txBody>
      </p:sp>
    </p:spTree>
    <p:extLst>
      <p:ext uri="{BB962C8B-B14F-4D97-AF65-F5344CB8AC3E}">
        <p14:creationId xmlns:p14="http://schemas.microsoft.com/office/powerpoint/2010/main" val="306462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the big shift was from the idea of</a:t>
            </a:r>
            <a:r>
              <a:rPr lang="en-US" baseline="0" dirty="0" smtClean="0"/>
              <a:t> overall percentage grades on assignments being averaged together to make a course grade, to the idea of rubric grades on competencies.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4</a:t>
            </a:fld>
            <a:endParaRPr lang="en-US"/>
          </a:p>
        </p:txBody>
      </p:sp>
    </p:spTree>
    <p:extLst>
      <p:ext uri="{BB962C8B-B14F-4D97-AF65-F5344CB8AC3E}">
        <p14:creationId xmlns:p14="http://schemas.microsoft.com/office/powerpoint/2010/main" val="33496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competencies are</a:t>
            </a:r>
            <a:r>
              <a:rPr lang="en-US" baseline="0" dirty="0" smtClean="0"/>
              <a:t> assessed throughout the term.  There may be several different assessments used to show a breadth of understanding on the same rubric, or there may be similar assessments, with expectations for each increasing throughout the year.</a:t>
            </a:r>
          </a:p>
          <a:p>
            <a:endParaRPr lang="en-US" baseline="0" dirty="0" smtClean="0"/>
          </a:p>
          <a:p>
            <a:r>
              <a:rPr lang="en-US" baseline="0" dirty="0" smtClean="0"/>
              <a:t>Competency wording is “Students will understand THAT …” (usually also has indicator statements in the form of “I can…”)</a:t>
            </a:r>
          </a:p>
          <a:p>
            <a:r>
              <a:rPr lang="en-US" baseline="0" dirty="0" smtClean="0"/>
              <a:t>OR “Students will demonstrate the ability to …”</a:t>
            </a:r>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6</a:t>
            </a:fld>
            <a:endParaRPr lang="en-US"/>
          </a:p>
        </p:txBody>
      </p:sp>
    </p:spTree>
    <p:extLst>
      <p:ext uri="{BB962C8B-B14F-4D97-AF65-F5344CB8AC3E}">
        <p14:creationId xmlns:p14="http://schemas.microsoft.com/office/powerpoint/2010/main" val="180796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7</a:t>
            </a:fld>
            <a:endParaRPr lang="en-US"/>
          </a:p>
        </p:txBody>
      </p:sp>
    </p:spTree>
    <p:extLst>
      <p:ext uri="{BB962C8B-B14F-4D97-AF65-F5344CB8AC3E}">
        <p14:creationId xmlns:p14="http://schemas.microsoft.com/office/powerpoint/2010/main" val="277324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click lets the teacher “exempt” all</a:t>
            </a:r>
            <a:r>
              <a:rPr lang="en-US" baseline="0" dirty="0" smtClean="0"/>
              <a:t> the marks for that assignment when the next class assessment / benchmark point is reached.</a:t>
            </a:r>
          </a:p>
          <a:p>
            <a:endParaRPr lang="en-US" baseline="0" dirty="0" smtClean="0"/>
          </a:p>
          <a:p>
            <a:r>
              <a:rPr lang="en-US" baseline="0" dirty="0" smtClean="0"/>
              <a:t>Each student working at own pace?  Teacher can exempt prior level assessment for individual student as he/she reaches each new benchmark level.</a:t>
            </a:r>
          </a:p>
          <a:p>
            <a:endParaRPr lang="en-US" baseline="0" dirty="0" smtClean="0"/>
          </a:p>
          <a:p>
            <a:r>
              <a:rPr lang="en-US" baseline="0" dirty="0" smtClean="0"/>
              <a:t>Midterm Exam assessment ALWAYS counts.</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16</a:t>
            </a:fld>
            <a:endParaRPr lang="en-US"/>
          </a:p>
        </p:txBody>
      </p:sp>
    </p:spTree>
    <p:extLst>
      <p:ext uri="{BB962C8B-B14F-4D97-AF65-F5344CB8AC3E}">
        <p14:creationId xmlns:p14="http://schemas.microsoft.com/office/powerpoint/2010/main" val="208591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Example:  Motor engineering project earns marks in C1 science process (engineering), C9 electromagnetism, C3 communication, &amp; C4 energy.</a:t>
            </a:r>
          </a:p>
          <a:p>
            <a:r>
              <a:rPr lang="en-US" sz="1200" dirty="0" smtClean="0"/>
              <a:t>What if the student does a great job with the communication (technical drawing), electromagnetism &amp; energy content, but does not demonstrate good engineering process skills?   Why would the student have to “redo” the motor project?  The</a:t>
            </a:r>
            <a:r>
              <a:rPr lang="en-US" sz="1200" baseline="0" dirty="0" smtClean="0"/>
              <a:t> student can demonstrate competency in engineering during the vehicle project.</a:t>
            </a:r>
          </a:p>
          <a:p>
            <a:endParaRPr lang="en-US" sz="1200" baseline="0" dirty="0" smtClean="0"/>
          </a:p>
          <a:p>
            <a:r>
              <a:rPr lang="en-US" sz="1200" baseline="0" dirty="0" smtClean="0"/>
              <a:t>***TRANSITION – away from a “motor project grade” toward individually assessing competencies that may be demonstrated in that project.   Entering as different assignments pushes that paradigm shift.</a:t>
            </a:r>
          </a:p>
          <a:p>
            <a:endParaRPr lang="en-US" sz="1200" baseline="0" dirty="0" smtClean="0"/>
          </a:p>
          <a:p>
            <a:r>
              <a:rPr lang="en-US" sz="1200" baseline="0" dirty="0" smtClean="0"/>
              <a:t>You COULD create one assignment for “motor project” and connect that assignment to four standards.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19</a:t>
            </a:fld>
            <a:endParaRPr lang="en-US"/>
          </a:p>
        </p:txBody>
      </p:sp>
    </p:spTree>
    <p:extLst>
      <p:ext uri="{BB962C8B-B14F-4D97-AF65-F5344CB8AC3E}">
        <p14:creationId xmlns:p14="http://schemas.microsoft.com/office/powerpoint/2010/main" val="10222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NOT allow teachers to change the way standard grades are calculated.  We believe that at least some teachers would change the settings and not even realize what effect it has on the calculation of their standards grades.</a:t>
            </a:r>
          </a:p>
          <a:p>
            <a:endParaRPr lang="en-US" baseline="0" dirty="0" smtClean="0"/>
          </a:p>
          <a:p>
            <a:r>
              <a:rPr lang="en-US" baseline="0" dirty="0" smtClean="0"/>
              <a:t>“Most Recent” can still be accomplished by just “exempting” assessments that should not be included.</a:t>
            </a:r>
          </a:p>
          <a:p>
            <a:endParaRPr lang="en-US" baseline="0" dirty="0" smtClean="0"/>
          </a:p>
          <a:p>
            <a:r>
              <a:rPr lang="en-US" baseline="0" dirty="0" smtClean="0"/>
              <a:t>The simple mean is used for rolling up lower level standards – we decided that the overall course grade would be a simple average of competency grades… but that whole system was established BEFORE </a:t>
            </a:r>
            <a:r>
              <a:rPr lang="en-US" baseline="0" dirty="0" err="1" smtClean="0"/>
              <a:t>powerschool</a:t>
            </a:r>
            <a:r>
              <a:rPr lang="en-US" baseline="0" dirty="0" smtClean="0"/>
              <a:t> allowed calculation of term marks based on standards grades.   We also intentionally set that competencies would be simple average of their indicator scores, when indicators were used.</a:t>
            </a:r>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20</a:t>
            </a:fld>
            <a:endParaRPr lang="en-US"/>
          </a:p>
        </p:txBody>
      </p:sp>
    </p:spTree>
    <p:extLst>
      <p:ext uri="{BB962C8B-B14F-4D97-AF65-F5344CB8AC3E}">
        <p14:creationId xmlns:p14="http://schemas.microsoft.com/office/powerpoint/2010/main" val="164847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22</a:t>
            </a:fld>
            <a:endParaRPr lang="en-US"/>
          </a:p>
        </p:txBody>
      </p:sp>
    </p:spTree>
    <p:extLst>
      <p:ext uri="{BB962C8B-B14F-4D97-AF65-F5344CB8AC3E}">
        <p14:creationId xmlns:p14="http://schemas.microsoft.com/office/powerpoint/2010/main" val="374259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448372-C31C-4B8D-B0F2-512573FD5A5F}" type="slidenum">
              <a:rPr lang="en-US" smtClean="0"/>
              <a:t>23</a:t>
            </a:fld>
            <a:endParaRPr lang="en-US"/>
          </a:p>
        </p:txBody>
      </p:sp>
    </p:spTree>
    <p:extLst>
      <p:ext uri="{BB962C8B-B14F-4D97-AF65-F5344CB8AC3E}">
        <p14:creationId xmlns:p14="http://schemas.microsoft.com/office/powerpoint/2010/main" val="190943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98101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48627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95150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8AF310-22FF-46FB-8A3B-7F32174A4A73}"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284037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AF310-22FF-46FB-8A3B-7F32174A4A73}" type="datetimeFigureOut">
              <a:rPr lang="en-US" smtClean="0"/>
              <a:t>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07146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8AF310-22FF-46FB-8A3B-7F32174A4A73}"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156209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8AF310-22FF-46FB-8A3B-7F32174A4A73}" type="datetimeFigureOut">
              <a:rPr lang="en-US" smtClean="0"/>
              <a:t>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81364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9526"/>
            <a:ext cx="7886700" cy="1325563"/>
          </a:xfrm>
        </p:spPr>
        <p:txBody>
          <a:bodyPr/>
          <a:lstStyle>
            <a:lvl1pPr>
              <a:defRPr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8AF310-22FF-46FB-8A3B-7F32174A4A73}" type="datetimeFigureOut">
              <a:rPr lang="en-US" smtClean="0"/>
              <a:t>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62BFF-FF74-4044-B830-09AE6E455CA7}"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7902586" y="1"/>
            <a:ext cx="1225525" cy="1670609"/>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187394"/>
            <a:ext cx="1225525" cy="1670609"/>
          </a:xfrm>
          <a:prstGeom prst="rect">
            <a:avLst/>
          </a:prstGeom>
        </p:spPr>
      </p:pic>
    </p:spTree>
    <p:extLst>
      <p:ext uri="{BB962C8B-B14F-4D97-AF65-F5344CB8AC3E}">
        <p14:creationId xmlns:p14="http://schemas.microsoft.com/office/powerpoint/2010/main" val="258691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AF310-22FF-46FB-8A3B-7F32174A4A73}" type="datetimeFigureOut">
              <a:rPr lang="en-US" smtClean="0"/>
              <a:t>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62BFF-FF74-4044-B830-09AE6E455CA7}" type="slidenum">
              <a:rPr lang="en-US" smtClean="0"/>
              <a:t>‹#›</a:t>
            </a:fld>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6412" y="0"/>
            <a:ext cx="1587588" cy="1587588"/>
          </a:xfrm>
          <a:prstGeom prst="rect">
            <a:avLst/>
          </a:prstGeom>
        </p:spPr>
      </p:pic>
      <p:sp>
        <p:nvSpPr>
          <p:cNvPr id="6" name="Arc 5"/>
          <p:cNvSpPr/>
          <p:nvPr userDrawn="1"/>
        </p:nvSpPr>
        <p:spPr>
          <a:xfrm flipH="1" flipV="1">
            <a:off x="266007" y="3956858"/>
            <a:ext cx="3208712" cy="2764617"/>
          </a:xfrm>
          <a:prstGeom prst="arc">
            <a:avLst/>
          </a:prstGeom>
          <a:ln w="63500" cmpd="tri">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userDrawn="1"/>
        </p:nvSpPr>
        <p:spPr>
          <a:xfrm>
            <a:off x="0" y="0"/>
            <a:ext cx="6168981" cy="584775"/>
          </a:xfrm>
          <a:prstGeom prst="rect">
            <a:avLst/>
          </a:prstGeom>
          <a:noFill/>
        </p:spPr>
        <p:txBody>
          <a:bodyPr wrap="square" rtlCol="0">
            <a:spAutoFit/>
          </a:bodyPr>
          <a:lstStyle/>
          <a:p>
            <a:r>
              <a:rPr lang="en-US" sz="3200" b="1" dirty="0" smtClean="0">
                <a:solidFill>
                  <a:schemeClr val="accent5">
                    <a:lumMod val="75000"/>
                  </a:schemeClr>
                </a:solidFill>
                <a:latin typeface="Arial" panose="020B0604020202020204" pitchFamily="34" charset="0"/>
                <a:cs typeface="Arial" panose="020B0604020202020204" pitchFamily="34" charset="0"/>
              </a:rPr>
              <a:t>PowerSchool Details…</a:t>
            </a:r>
            <a:endParaRPr lang="en-US" sz="3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3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F310-22FF-46FB-8A3B-7F32174A4A73}"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18342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F310-22FF-46FB-8A3B-7F32174A4A73}" type="datetimeFigureOut">
              <a:rPr lang="en-US" smtClean="0"/>
              <a:t>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62BFF-FF74-4044-B830-09AE6E455CA7}" type="slidenum">
              <a:rPr lang="en-US" smtClean="0"/>
              <a:t>‹#›</a:t>
            </a:fld>
            <a:endParaRPr lang="en-US"/>
          </a:p>
        </p:txBody>
      </p:sp>
    </p:spTree>
    <p:extLst>
      <p:ext uri="{BB962C8B-B14F-4D97-AF65-F5344CB8AC3E}">
        <p14:creationId xmlns:p14="http://schemas.microsoft.com/office/powerpoint/2010/main" val="377683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AF310-22FF-46FB-8A3B-7F32174A4A73}" type="datetimeFigureOut">
              <a:rPr lang="en-US" smtClean="0"/>
              <a:t>2/12/2015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62BFF-FF74-4044-B830-09AE6E455CA7}" type="slidenum">
              <a:rPr lang="en-US" smtClean="0"/>
              <a:t>‹#›</a:t>
            </a:fld>
            <a:endParaRPr lang="en-US"/>
          </a:p>
        </p:txBody>
      </p:sp>
    </p:spTree>
    <p:extLst>
      <p:ext uri="{BB962C8B-B14F-4D97-AF65-F5344CB8AC3E}">
        <p14:creationId xmlns:p14="http://schemas.microsoft.com/office/powerpoint/2010/main" val="14010503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949377">
            <a:off x="435382" y="1409315"/>
            <a:ext cx="5460643" cy="2366147"/>
          </a:xfrm>
        </p:spPr>
        <p:txBody>
          <a:bodyPr>
            <a:normAutofit fontScale="90000"/>
          </a:bodyPr>
          <a:lstStyle/>
          <a:p>
            <a:r>
              <a:rPr lang="en-US" b="1" dirty="0" smtClean="0"/>
              <a:t>Competency-Based Assessment and Reporting</a:t>
            </a:r>
            <a:endParaRPr lang="en-US" b="1" dirty="0"/>
          </a:p>
        </p:txBody>
      </p:sp>
      <p:sp>
        <p:nvSpPr>
          <p:cNvPr id="3" name="Subtitle 2"/>
          <p:cNvSpPr>
            <a:spLocks noGrp="1"/>
          </p:cNvSpPr>
          <p:nvPr>
            <p:ph type="subTitle" idx="1"/>
          </p:nvPr>
        </p:nvSpPr>
        <p:spPr>
          <a:xfrm>
            <a:off x="4636893" y="3787378"/>
            <a:ext cx="4507107" cy="1241822"/>
          </a:xfrm>
        </p:spPr>
        <p:txBody>
          <a:bodyPr/>
          <a:lstStyle/>
          <a:p>
            <a:pPr>
              <a:spcBef>
                <a:spcPts val="450"/>
              </a:spcBef>
            </a:pPr>
            <a:r>
              <a:rPr lang="en-US" b="1" dirty="0" smtClean="0"/>
              <a:t>Pittsfield Middle High School</a:t>
            </a:r>
          </a:p>
          <a:p>
            <a:pPr>
              <a:spcBef>
                <a:spcPts val="450"/>
              </a:spcBef>
            </a:pPr>
            <a:r>
              <a:rPr lang="en-US" b="1" dirty="0" smtClean="0"/>
              <a:t>Pittsfield, NH</a:t>
            </a:r>
          </a:p>
          <a:p>
            <a:pPr>
              <a:spcBef>
                <a:spcPts val="450"/>
              </a:spcBef>
            </a:pPr>
            <a:r>
              <a:rPr lang="en-US" b="1" dirty="0" smtClean="0"/>
              <a:t>School Year 2014-2015</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5947541" y="0"/>
            <a:ext cx="3196459" cy="1097497"/>
          </a:xfrm>
          <a:prstGeom prst="rect">
            <a:avLst/>
          </a:prstGeom>
        </p:spPr>
      </p:pic>
      <p:pic>
        <p:nvPicPr>
          <p:cNvPr id="5" name="Picture 4"/>
          <p:cNvPicPr>
            <a:picLocks noChangeAspect="1"/>
          </p:cNvPicPr>
          <p:nvPr/>
        </p:nvPicPr>
        <p:blipFill>
          <a:blip r:embed="rId3"/>
          <a:stretch>
            <a:fillRect/>
          </a:stretch>
        </p:blipFill>
        <p:spPr>
          <a:xfrm>
            <a:off x="-1" y="5029200"/>
            <a:ext cx="9144001" cy="1828800"/>
          </a:xfrm>
          <a:prstGeom prst="rect">
            <a:avLst/>
          </a:prstGeom>
        </p:spPr>
      </p:pic>
    </p:spTree>
    <p:extLst>
      <p:ext uri="{BB962C8B-B14F-4D97-AF65-F5344CB8AC3E}">
        <p14:creationId xmlns:p14="http://schemas.microsoft.com/office/powerpoint/2010/main" val="396107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96" t="11147" r="9283" b="6389"/>
          <a:stretch/>
        </p:blipFill>
        <p:spPr>
          <a:xfrm>
            <a:off x="709682" y="1201003"/>
            <a:ext cx="5578630" cy="4797188"/>
          </a:xfrm>
          <a:prstGeom prst="rect">
            <a:avLst/>
          </a:prstGeom>
        </p:spPr>
      </p:pic>
      <p:sp>
        <p:nvSpPr>
          <p:cNvPr id="3" name="TextBox 2"/>
          <p:cNvSpPr txBox="1"/>
          <p:nvPr/>
        </p:nvSpPr>
        <p:spPr>
          <a:xfrm>
            <a:off x="5377219" y="2347316"/>
            <a:ext cx="3766782" cy="1200329"/>
          </a:xfrm>
          <a:prstGeom prst="rect">
            <a:avLst/>
          </a:prstGeom>
          <a:solidFill>
            <a:schemeClr val="accent5">
              <a:lumMod val="20000"/>
              <a:lumOff val="80000"/>
            </a:schemeClr>
          </a:solidFill>
        </p:spPr>
        <p:txBody>
          <a:bodyPr wrap="square" rtlCol="0">
            <a:spAutoFit/>
          </a:bodyPr>
          <a:lstStyle/>
          <a:p>
            <a:r>
              <a:rPr lang="en-US" dirty="0" smtClean="0"/>
              <a:t>“Description” is stored in standards table </a:t>
            </a:r>
            <a:r>
              <a:rPr lang="en-US" dirty="0" smtClean="0">
                <a:sym typeface="Wingdings" panose="05000000000000000000" pitchFamily="2" charset="2"/>
              </a:rPr>
              <a:t> if you change it, you change it for every student who ever had a grade on that standard.</a:t>
            </a:r>
            <a:endParaRPr lang="en-US" dirty="0"/>
          </a:p>
        </p:txBody>
      </p:sp>
      <p:sp>
        <p:nvSpPr>
          <p:cNvPr id="4" name="TextBox 3"/>
          <p:cNvSpPr txBox="1"/>
          <p:nvPr/>
        </p:nvSpPr>
        <p:spPr>
          <a:xfrm>
            <a:off x="5377219" y="3728014"/>
            <a:ext cx="3766782" cy="1477328"/>
          </a:xfrm>
          <a:prstGeom prst="rect">
            <a:avLst/>
          </a:prstGeom>
          <a:solidFill>
            <a:schemeClr val="accent5">
              <a:lumMod val="20000"/>
              <a:lumOff val="80000"/>
            </a:schemeClr>
          </a:solidFill>
        </p:spPr>
        <p:txBody>
          <a:bodyPr wrap="square" rtlCol="0">
            <a:spAutoFit/>
          </a:bodyPr>
          <a:lstStyle/>
          <a:p>
            <a:r>
              <a:rPr lang="en-US" dirty="0" smtClean="0"/>
              <a:t>Year 2:  We left description BLANK.  Teachers pasted statement of competency into COMMENT </a:t>
            </a:r>
            <a:r>
              <a:rPr lang="en-US" dirty="0" smtClean="0">
                <a:sym typeface="Wingdings" panose="05000000000000000000" pitchFamily="2" charset="2"/>
              </a:rPr>
              <a:t> stored in standards grades table, so can be changed next time you teach course…</a:t>
            </a:r>
            <a:endParaRPr lang="en-US" dirty="0"/>
          </a:p>
        </p:txBody>
      </p:sp>
      <p:sp>
        <p:nvSpPr>
          <p:cNvPr id="5" name="Oval 4"/>
          <p:cNvSpPr/>
          <p:nvPr/>
        </p:nvSpPr>
        <p:spPr>
          <a:xfrm>
            <a:off x="449880" y="5090539"/>
            <a:ext cx="5187141" cy="117883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2215" y="554672"/>
            <a:ext cx="2926782"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a:t>
            </a:r>
            <a:endParaRPr lang="en-US" sz="36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44737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938" y="1794480"/>
            <a:ext cx="6011108" cy="1200329"/>
          </a:xfrm>
          <a:prstGeom prst="rect">
            <a:avLst/>
          </a:prstGeom>
          <a:noFill/>
        </p:spPr>
        <p:txBody>
          <a:bodyPr wrap="square" lIns="91440" tIns="45720" rIns="91440" bIns="45720">
            <a:spAutoFit/>
          </a:bodyPr>
          <a:lstStyle/>
          <a:p>
            <a:r>
              <a:rPr lang="en-US" sz="3600" b="0" cap="none" spc="0" dirty="0" smtClean="0">
                <a:ln w="0"/>
                <a:solidFill>
                  <a:schemeClr val="tx1"/>
                </a:solidFill>
              </a:rPr>
              <a:t>USE A SPREADSHEET for initial import of competencies!</a:t>
            </a:r>
            <a:endParaRPr lang="en-US" sz="3600" b="0" cap="none" spc="0" dirty="0">
              <a:ln w="0"/>
              <a:solidFill>
                <a:schemeClr val="tx1"/>
              </a:solidFill>
            </a:endParaRPr>
          </a:p>
        </p:txBody>
      </p:sp>
      <p:sp>
        <p:nvSpPr>
          <p:cNvPr id="3" name="Rectangle 2"/>
          <p:cNvSpPr/>
          <p:nvPr/>
        </p:nvSpPr>
        <p:spPr>
          <a:xfrm>
            <a:off x="1479938" y="3635004"/>
            <a:ext cx="6011108" cy="2308324"/>
          </a:xfrm>
          <a:prstGeom prst="rect">
            <a:avLst/>
          </a:prstGeom>
          <a:noFill/>
        </p:spPr>
        <p:txBody>
          <a:bodyPr wrap="square" lIns="91440" tIns="45720" rIns="91440" bIns="45720">
            <a:spAutoFit/>
          </a:bodyPr>
          <a:lstStyle/>
          <a:p>
            <a:r>
              <a:rPr lang="en-US" sz="3600" dirty="0" smtClean="0">
                <a:ln w="0"/>
              </a:rPr>
              <a:t>Individual changes  &amp; new competencies are entered by a secretary / data-entry person after approval by Dept.</a:t>
            </a:r>
            <a:endParaRPr lang="en-US" sz="3600" b="0" cap="none" spc="0" dirty="0">
              <a:ln w="0"/>
              <a:solidFill>
                <a:schemeClr val="tx1"/>
              </a:solidFill>
            </a:endParaRPr>
          </a:p>
        </p:txBody>
      </p:sp>
    </p:spTree>
    <p:extLst>
      <p:ext uri="{BB962C8B-B14F-4D97-AF65-F5344CB8AC3E}">
        <p14:creationId xmlns:p14="http://schemas.microsoft.com/office/powerpoint/2010/main" val="48133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807" t="11534" r="3296" b="7329"/>
          <a:stretch/>
        </p:blipFill>
        <p:spPr>
          <a:xfrm>
            <a:off x="2477193" y="1694158"/>
            <a:ext cx="6450676" cy="5039150"/>
          </a:xfrm>
          <a:prstGeom prst="rect">
            <a:avLst/>
          </a:prstGeom>
        </p:spPr>
      </p:pic>
      <p:sp>
        <p:nvSpPr>
          <p:cNvPr id="3" name="TextBox 2"/>
          <p:cNvSpPr txBox="1"/>
          <p:nvPr/>
        </p:nvSpPr>
        <p:spPr>
          <a:xfrm>
            <a:off x="0" y="523441"/>
            <a:ext cx="7798062"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 Conversion Scales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0" y="1154966"/>
            <a:ext cx="9143999" cy="461665"/>
          </a:xfrm>
          <a:prstGeom prst="rect">
            <a:avLst/>
          </a:prstGeom>
          <a:noFill/>
        </p:spPr>
        <p:txBody>
          <a:bodyPr wrap="square" rtlCol="0">
            <a:spAutoFit/>
          </a:bodyPr>
          <a:lstStyle/>
          <a:p>
            <a:r>
              <a:rPr lang="en-US" sz="2400" dirty="0" smtClean="0"/>
              <a:t>Our community OBSESSED over this before we began!!!</a:t>
            </a:r>
          </a:p>
        </p:txBody>
      </p:sp>
      <p:sp>
        <p:nvSpPr>
          <p:cNvPr id="5" name="TextBox 4"/>
          <p:cNvSpPr txBox="1"/>
          <p:nvPr/>
        </p:nvSpPr>
        <p:spPr>
          <a:xfrm>
            <a:off x="152400" y="2310878"/>
            <a:ext cx="2324793" cy="3046988"/>
          </a:xfrm>
          <a:prstGeom prst="rect">
            <a:avLst/>
          </a:prstGeom>
          <a:noFill/>
        </p:spPr>
        <p:txBody>
          <a:bodyPr wrap="square" rtlCol="0">
            <a:spAutoFit/>
          </a:bodyPr>
          <a:lstStyle/>
          <a:p>
            <a:r>
              <a:rPr lang="en-US" sz="2400" dirty="0" smtClean="0"/>
              <a:t>CARE with this aides transition </a:t>
            </a:r>
            <a:r>
              <a:rPr lang="en-US" sz="2400" dirty="0" smtClean="0">
                <a:sym typeface="Wingdings" panose="05000000000000000000" pitchFamily="2" charset="2"/>
              </a:rPr>
              <a:t>- teachers can enter percentage grade &amp; system auto-calculates competency 0-4 mark.</a:t>
            </a:r>
            <a:endParaRPr lang="en-US" sz="2400" dirty="0" smtClean="0"/>
          </a:p>
        </p:txBody>
      </p:sp>
    </p:spTree>
    <p:extLst>
      <p:ext uri="{BB962C8B-B14F-4D97-AF65-F5344CB8AC3E}">
        <p14:creationId xmlns:p14="http://schemas.microsoft.com/office/powerpoint/2010/main" val="117593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830" t="29261" r="3977" b="11648"/>
          <a:stretch/>
        </p:blipFill>
        <p:spPr>
          <a:xfrm>
            <a:off x="2144683" y="2744968"/>
            <a:ext cx="6771129" cy="3938465"/>
          </a:xfrm>
          <a:prstGeom prst="rect">
            <a:avLst/>
          </a:prstGeom>
        </p:spPr>
      </p:pic>
      <p:sp>
        <p:nvSpPr>
          <p:cNvPr id="3" name="TextBox 2"/>
          <p:cNvSpPr txBox="1"/>
          <p:nvPr/>
        </p:nvSpPr>
        <p:spPr>
          <a:xfrm>
            <a:off x="0" y="554672"/>
            <a:ext cx="8571785"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 Conversion Scales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0" y="1424483"/>
            <a:ext cx="9143999" cy="1077218"/>
          </a:xfrm>
          <a:prstGeom prst="rect">
            <a:avLst/>
          </a:prstGeom>
          <a:noFill/>
        </p:spPr>
        <p:txBody>
          <a:bodyPr wrap="square" rtlCol="0">
            <a:spAutoFit/>
          </a:bodyPr>
          <a:lstStyle/>
          <a:p>
            <a:r>
              <a:rPr lang="en-US" sz="2400" dirty="0" smtClean="0"/>
              <a:t>We use different “conversion scale” for each type of competency because it’s a convenient way to QUERY.  </a:t>
            </a:r>
            <a:r>
              <a:rPr lang="en-US" sz="1600" dirty="0" err="1" smtClean="0"/>
              <a:t>Ie</a:t>
            </a:r>
            <a:r>
              <a:rPr lang="en-US" sz="1600" dirty="0"/>
              <a:t>, All students failing two or more competencies in a course, </a:t>
            </a:r>
            <a:r>
              <a:rPr lang="en-US" sz="1600" dirty="0" err="1"/>
              <a:t>vs</a:t>
            </a:r>
            <a:r>
              <a:rPr lang="en-US" sz="1600" dirty="0"/>
              <a:t> all students with a failing overall competency average</a:t>
            </a:r>
            <a:r>
              <a:rPr lang="en-US" sz="1600" dirty="0" smtClean="0"/>
              <a:t>…    </a:t>
            </a:r>
            <a:endParaRPr lang="en-US" sz="2400" dirty="0"/>
          </a:p>
        </p:txBody>
      </p:sp>
      <p:sp>
        <p:nvSpPr>
          <p:cNvPr id="6" name="TextBox 5"/>
          <p:cNvSpPr txBox="1"/>
          <p:nvPr/>
        </p:nvSpPr>
        <p:spPr>
          <a:xfrm>
            <a:off x="109451" y="3380718"/>
            <a:ext cx="1925782" cy="1569660"/>
          </a:xfrm>
          <a:prstGeom prst="rect">
            <a:avLst/>
          </a:prstGeom>
          <a:noFill/>
        </p:spPr>
        <p:txBody>
          <a:bodyPr wrap="square" rtlCol="0">
            <a:spAutoFit/>
          </a:bodyPr>
          <a:lstStyle/>
          <a:p>
            <a:r>
              <a:rPr lang="en-US" sz="2400" dirty="0" smtClean="0"/>
              <a:t>Conversion values in each scale are identical</a:t>
            </a:r>
          </a:p>
        </p:txBody>
      </p:sp>
    </p:spTree>
    <p:extLst>
      <p:ext uri="{BB962C8B-B14F-4D97-AF65-F5344CB8AC3E}">
        <p14:creationId xmlns:p14="http://schemas.microsoft.com/office/powerpoint/2010/main" val="183057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96836" y="4358854"/>
            <a:ext cx="3206839" cy="1848762"/>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32322" y="4358854"/>
            <a:ext cx="3206839" cy="1848762"/>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Content Competency Marks</a:t>
            </a:r>
            <a:endParaRPr lang="en-US" dirty="0"/>
          </a:p>
        </p:txBody>
      </p:sp>
      <p:sp>
        <p:nvSpPr>
          <p:cNvPr id="3" name="Rectangle 2"/>
          <p:cNvSpPr/>
          <p:nvPr/>
        </p:nvSpPr>
        <p:spPr>
          <a:xfrm>
            <a:off x="169724" y="1583118"/>
            <a:ext cx="8974276" cy="561692"/>
          </a:xfrm>
          <a:prstGeom prst="rect">
            <a:avLst/>
          </a:prstGeom>
          <a:noFill/>
        </p:spPr>
        <p:txBody>
          <a:bodyPr wrap="square" lIns="68580" tIns="34290" rIns="68580" bIns="34290">
            <a:spAutoFit/>
          </a:bodyPr>
          <a:lstStyle/>
          <a:p>
            <a:r>
              <a:rPr lang="en-US" sz="3200" dirty="0">
                <a:ln w="0"/>
              </a:rPr>
              <a:t>Marks are numeric: </a:t>
            </a:r>
            <a:r>
              <a:rPr lang="en-US" sz="3200" dirty="0" smtClean="0">
                <a:ln w="0"/>
              </a:rPr>
              <a:t>0 - 4  (“Passing</a:t>
            </a:r>
            <a:r>
              <a:rPr lang="en-US" sz="3200" dirty="0">
                <a:ln w="0"/>
              </a:rPr>
              <a:t>” = </a:t>
            </a:r>
            <a:r>
              <a:rPr lang="en-US" sz="3200" dirty="0" smtClean="0">
                <a:ln w="0"/>
              </a:rPr>
              <a:t>2.5)</a:t>
            </a:r>
            <a:endParaRPr lang="en-US" sz="3200" dirty="0">
              <a:ln w="0"/>
            </a:endParaRPr>
          </a:p>
        </p:txBody>
      </p:sp>
      <p:sp>
        <p:nvSpPr>
          <p:cNvPr id="4" name="Rectangle 3"/>
          <p:cNvSpPr/>
          <p:nvPr/>
        </p:nvSpPr>
        <p:spPr>
          <a:xfrm>
            <a:off x="169724" y="2309895"/>
            <a:ext cx="8974276" cy="561692"/>
          </a:xfrm>
          <a:prstGeom prst="rect">
            <a:avLst/>
          </a:prstGeom>
          <a:noFill/>
        </p:spPr>
        <p:txBody>
          <a:bodyPr wrap="square" lIns="68580" tIns="34290" rIns="68580" bIns="34290">
            <a:spAutoFit/>
          </a:bodyPr>
          <a:lstStyle/>
          <a:p>
            <a:r>
              <a:rPr lang="en-US" sz="3200" dirty="0" smtClean="0">
                <a:ln w="0"/>
              </a:rPr>
              <a:t>4 point rubric for each competency or indicator</a:t>
            </a:r>
          </a:p>
        </p:txBody>
      </p:sp>
      <p:sp>
        <p:nvSpPr>
          <p:cNvPr id="5" name="Rectangle 4"/>
          <p:cNvSpPr/>
          <p:nvPr/>
        </p:nvSpPr>
        <p:spPr>
          <a:xfrm>
            <a:off x="169724" y="3115013"/>
            <a:ext cx="8974276" cy="1054135"/>
          </a:xfrm>
          <a:prstGeom prst="rect">
            <a:avLst/>
          </a:prstGeom>
          <a:noFill/>
        </p:spPr>
        <p:txBody>
          <a:bodyPr wrap="square" lIns="68580" tIns="34290" rIns="68580" bIns="34290">
            <a:spAutoFit/>
          </a:bodyPr>
          <a:lstStyle/>
          <a:p>
            <a:r>
              <a:rPr lang="en-US" sz="3200" dirty="0" smtClean="0">
                <a:ln w="0"/>
              </a:rPr>
              <a:t>Competency (indicator) mark = WEIGHTED AVERAGE of rubric scores</a:t>
            </a:r>
            <a:endParaRPr lang="en-US" sz="3200" dirty="0">
              <a:ln w="0"/>
            </a:endParaRPr>
          </a:p>
        </p:txBody>
      </p:sp>
      <p:sp>
        <p:nvSpPr>
          <p:cNvPr id="6" name="Rectangle 5"/>
          <p:cNvSpPr/>
          <p:nvPr/>
        </p:nvSpPr>
        <p:spPr>
          <a:xfrm>
            <a:off x="890096" y="4639230"/>
            <a:ext cx="2820321" cy="1361911"/>
          </a:xfrm>
          <a:prstGeom prst="rect">
            <a:avLst/>
          </a:prstGeom>
          <a:noFill/>
        </p:spPr>
        <p:txBody>
          <a:bodyPr wrap="square" lIns="68580" tIns="34290" rIns="68580" bIns="34290">
            <a:spAutoFit/>
          </a:bodyPr>
          <a:lstStyle/>
          <a:p>
            <a:pPr algn="ctr"/>
            <a:r>
              <a:rPr lang="en-US" sz="2800" dirty="0" smtClean="0">
                <a:ln w="0"/>
              </a:rPr>
              <a:t>WEIGHTED AVG of competency </a:t>
            </a:r>
            <a:r>
              <a:rPr lang="en-US" sz="2800" b="1" dirty="0" smtClean="0">
                <a:ln w="0"/>
              </a:rPr>
              <a:t>rubric scores</a:t>
            </a:r>
            <a:endParaRPr lang="en-US" sz="2800" b="1" dirty="0">
              <a:ln w="0"/>
            </a:endParaRPr>
          </a:p>
        </p:txBody>
      </p:sp>
      <p:sp>
        <p:nvSpPr>
          <p:cNvPr id="7" name="Rectangle 6"/>
          <p:cNvSpPr/>
          <p:nvPr/>
        </p:nvSpPr>
        <p:spPr>
          <a:xfrm>
            <a:off x="5832133" y="4602280"/>
            <a:ext cx="3007216" cy="1361911"/>
          </a:xfrm>
          <a:prstGeom prst="rect">
            <a:avLst/>
          </a:prstGeom>
          <a:noFill/>
        </p:spPr>
        <p:txBody>
          <a:bodyPr wrap="square" lIns="68580" tIns="34290" rIns="68580" bIns="34290">
            <a:spAutoFit/>
          </a:bodyPr>
          <a:lstStyle/>
          <a:p>
            <a:pPr algn="ctr"/>
            <a:r>
              <a:rPr lang="en-US" sz="2800" dirty="0" smtClean="0">
                <a:ln w="0"/>
              </a:rPr>
              <a:t>“Traditional” average of </a:t>
            </a:r>
            <a:r>
              <a:rPr lang="en-US" sz="2800" b="1" dirty="0" smtClean="0">
                <a:ln w="0"/>
              </a:rPr>
              <a:t>assignment grades</a:t>
            </a:r>
            <a:endParaRPr lang="en-US" sz="2800" b="1" dirty="0">
              <a:ln w="0"/>
            </a:endParaRPr>
          </a:p>
        </p:txBody>
      </p:sp>
      <p:sp>
        <p:nvSpPr>
          <p:cNvPr id="11" name="Rectangle 10"/>
          <p:cNvSpPr/>
          <p:nvPr/>
        </p:nvSpPr>
        <p:spPr>
          <a:xfrm>
            <a:off x="4224270" y="4842456"/>
            <a:ext cx="1210615" cy="24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12692" y="5283235"/>
            <a:ext cx="1210615" cy="244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792520">
            <a:off x="3919521" y="5203231"/>
            <a:ext cx="1796955" cy="12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58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916169" y="2622190"/>
            <a:ext cx="3932261" cy="3956647"/>
          </a:xfrm>
          <a:prstGeom prst="rect">
            <a:avLst/>
          </a:prstGeom>
        </p:spPr>
      </p:pic>
      <p:sp>
        <p:nvSpPr>
          <p:cNvPr id="3" name="Title 2"/>
          <p:cNvSpPr>
            <a:spLocks noGrp="1"/>
          </p:cNvSpPr>
          <p:nvPr>
            <p:ph type="title"/>
          </p:nvPr>
        </p:nvSpPr>
        <p:spPr/>
        <p:txBody>
          <a:bodyPr>
            <a:normAutofit/>
          </a:bodyPr>
          <a:lstStyle/>
          <a:p>
            <a:r>
              <a:rPr lang="en-US" sz="4000" dirty="0" smtClean="0"/>
              <a:t>Competency Marks Example: Formative </a:t>
            </a:r>
            <a:r>
              <a:rPr lang="en-US" sz="4000" dirty="0" err="1" smtClean="0"/>
              <a:t>vs</a:t>
            </a:r>
            <a:r>
              <a:rPr lang="en-US" sz="4000" dirty="0" smtClean="0"/>
              <a:t> Summative</a:t>
            </a:r>
            <a:endParaRPr lang="en-US" sz="4000" dirty="0"/>
          </a:p>
        </p:txBody>
      </p:sp>
      <p:sp>
        <p:nvSpPr>
          <p:cNvPr id="8" name="Rectangle 7"/>
          <p:cNvSpPr/>
          <p:nvPr/>
        </p:nvSpPr>
        <p:spPr>
          <a:xfrm>
            <a:off x="169724" y="1449993"/>
            <a:ext cx="8974276" cy="1054135"/>
          </a:xfrm>
          <a:prstGeom prst="rect">
            <a:avLst/>
          </a:prstGeom>
          <a:noFill/>
        </p:spPr>
        <p:txBody>
          <a:bodyPr wrap="square" lIns="68580" tIns="34290" rIns="68580" bIns="34290">
            <a:spAutoFit/>
          </a:bodyPr>
          <a:lstStyle/>
          <a:p>
            <a:r>
              <a:rPr lang="en-US" sz="3200" dirty="0" smtClean="0">
                <a:ln w="0"/>
              </a:rPr>
              <a:t>“Weighted Average” still means the system considers how many points the assignment is worth…</a:t>
            </a:r>
            <a:endParaRPr lang="en-US" sz="3200" dirty="0">
              <a:ln w="0"/>
            </a:endParaRPr>
          </a:p>
        </p:txBody>
      </p:sp>
      <p:sp>
        <p:nvSpPr>
          <p:cNvPr id="11" name="Oval 10"/>
          <p:cNvSpPr/>
          <p:nvPr/>
        </p:nvSpPr>
        <p:spPr>
          <a:xfrm>
            <a:off x="5286894"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46620" y="3437312"/>
            <a:ext cx="640080" cy="64008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7477" y="2793185"/>
            <a:ext cx="4176632" cy="3785652"/>
          </a:xfrm>
          <a:prstGeom prst="rect">
            <a:avLst/>
          </a:prstGeom>
          <a:noFill/>
        </p:spPr>
        <p:txBody>
          <a:bodyPr wrap="square" rtlCol="0">
            <a:spAutoFit/>
          </a:bodyPr>
          <a:lstStyle/>
          <a:p>
            <a:r>
              <a:rPr lang="en-US" sz="2400" dirty="0" smtClean="0"/>
              <a:t>Students tended not to do formative assessments because they weren’t being graded.</a:t>
            </a:r>
          </a:p>
          <a:p>
            <a:pPr marL="342900" indent="-342900">
              <a:buFont typeface="Wingdings" panose="05000000000000000000" pitchFamily="2" charset="2"/>
              <a:buChar char="à"/>
            </a:pPr>
            <a:r>
              <a:rPr lang="en-US" sz="2400" dirty="0" smtClean="0">
                <a:sym typeface="Wingdings" panose="05000000000000000000" pitchFamily="2" charset="2"/>
              </a:rPr>
              <a:t>Those “HW” formatives often can </a:t>
            </a:r>
            <a:r>
              <a:rPr lang="en-US" sz="2400" b="1" dirty="0" smtClean="0">
                <a:sym typeface="Wingdings" panose="05000000000000000000" pitchFamily="2" charset="2"/>
              </a:rPr>
              <a:t>not</a:t>
            </a:r>
            <a:r>
              <a:rPr lang="en-US" sz="2400" dirty="0" smtClean="0">
                <a:sym typeface="Wingdings" panose="05000000000000000000" pitchFamily="2" charset="2"/>
              </a:rPr>
              <a:t> be redone / competed late.</a:t>
            </a:r>
          </a:p>
          <a:p>
            <a:pPr marL="342900" indent="-342900">
              <a:buFont typeface="Wingdings" panose="05000000000000000000" pitchFamily="2" charset="2"/>
              <a:buChar char="à"/>
            </a:pPr>
            <a:endParaRPr lang="en-US" sz="2400" dirty="0">
              <a:sym typeface="Wingdings" panose="05000000000000000000" pitchFamily="2" charset="2"/>
            </a:endParaRPr>
          </a:p>
          <a:p>
            <a:r>
              <a:rPr lang="en-US" sz="2400" dirty="0" smtClean="0">
                <a:sym typeface="Wingdings" panose="05000000000000000000" pitchFamily="2" charset="2"/>
              </a:rPr>
              <a:t>Some formative assessment is “ticket” to be able to take the summative</a:t>
            </a:r>
            <a:endParaRPr lang="en-US" sz="2400" dirty="0"/>
          </a:p>
        </p:txBody>
      </p:sp>
    </p:spTree>
    <p:extLst>
      <p:ext uri="{BB962C8B-B14F-4D97-AF65-F5344CB8AC3E}">
        <p14:creationId xmlns:p14="http://schemas.microsoft.com/office/powerpoint/2010/main" val="77619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3402" y="2805164"/>
            <a:ext cx="5517358" cy="2572735"/>
          </a:xfrm>
          <a:prstGeom prst="rect">
            <a:avLst/>
          </a:prstGeom>
        </p:spPr>
      </p:pic>
      <p:sp>
        <p:nvSpPr>
          <p:cNvPr id="10" name="TextBox 9"/>
          <p:cNvSpPr txBox="1"/>
          <p:nvPr/>
        </p:nvSpPr>
        <p:spPr>
          <a:xfrm>
            <a:off x="6492240" y="3254629"/>
            <a:ext cx="2568369" cy="3481685"/>
          </a:xfrm>
          <a:prstGeom prst="roundRect">
            <a:avLst/>
          </a:prstGeom>
          <a:solidFill>
            <a:schemeClr val="accent5">
              <a:lumMod val="40000"/>
              <a:lumOff val="60000"/>
              <a:alpha val="50000"/>
            </a:schemeClr>
          </a:solidFill>
        </p:spPr>
        <p:txBody>
          <a:bodyPr wrap="square" rtlCol="0">
            <a:spAutoFit/>
          </a:bodyPr>
          <a:lstStyle/>
          <a:p>
            <a:r>
              <a:rPr lang="en-US" sz="2400" dirty="0" smtClean="0"/>
              <a:t>For this indicator, only single most recent assessment “counts” at any time…</a:t>
            </a:r>
          </a:p>
          <a:p>
            <a:r>
              <a:rPr lang="en-US" dirty="0" smtClean="0"/>
              <a:t>(next year, most recent TWO counted)</a:t>
            </a:r>
            <a:endParaRPr lang="en-US" dirty="0"/>
          </a:p>
        </p:txBody>
      </p:sp>
      <p:sp>
        <p:nvSpPr>
          <p:cNvPr id="2" name="Title 1"/>
          <p:cNvSpPr>
            <a:spLocks noGrp="1"/>
          </p:cNvSpPr>
          <p:nvPr>
            <p:ph type="title"/>
          </p:nvPr>
        </p:nvSpPr>
        <p:spPr/>
        <p:txBody>
          <a:bodyPr>
            <a:normAutofit/>
          </a:bodyPr>
          <a:lstStyle/>
          <a:p>
            <a:r>
              <a:rPr lang="en-US" sz="4000" dirty="0" smtClean="0"/>
              <a:t>Competency Marks Example: Incremental / Most Recent</a:t>
            </a:r>
            <a:endParaRPr lang="en-US" sz="4000" dirty="0"/>
          </a:p>
        </p:txBody>
      </p:sp>
      <p:sp>
        <p:nvSpPr>
          <p:cNvPr id="3" name="TextBox 2"/>
          <p:cNvSpPr txBox="1"/>
          <p:nvPr/>
        </p:nvSpPr>
        <p:spPr>
          <a:xfrm>
            <a:off x="1" y="1297938"/>
            <a:ext cx="9143999" cy="1569660"/>
          </a:xfrm>
          <a:prstGeom prst="rect">
            <a:avLst/>
          </a:prstGeom>
          <a:noFill/>
        </p:spPr>
        <p:txBody>
          <a:bodyPr wrap="square" rtlCol="0">
            <a:spAutoFit/>
          </a:bodyPr>
          <a:lstStyle/>
          <a:p>
            <a:r>
              <a:rPr lang="en-US" sz="2400" dirty="0" smtClean="0"/>
              <a:t>Math Problem Solving Indicator – “OPEN”</a:t>
            </a:r>
          </a:p>
          <a:p>
            <a:r>
              <a:rPr lang="en-US" sz="2400" dirty="0" smtClean="0"/>
              <a:t>Expectations on rubrics increase throughout year – </a:t>
            </a:r>
          </a:p>
          <a:p>
            <a:r>
              <a:rPr lang="en-US" sz="2400" dirty="0"/>
              <a:t>	</a:t>
            </a:r>
            <a:r>
              <a:rPr lang="en-US" sz="2400" dirty="0" smtClean="0"/>
              <a:t>3 incremental rubrics</a:t>
            </a:r>
          </a:p>
          <a:p>
            <a:r>
              <a:rPr lang="en-US" sz="2400" dirty="0" smtClean="0"/>
              <a:t>When next level assessment is taken, teacher “exempts” previous one….</a:t>
            </a:r>
            <a:endParaRPr lang="en-US" sz="2400" dirty="0"/>
          </a:p>
        </p:txBody>
      </p:sp>
      <p:sp>
        <p:nvSpPr>
          <p:cNvPr id="6" name="TextBox 5"/>
          <p:cNvSpPr txBox="1"/>
          <p:nvPr/>
        </p:nvSpPr>
        <p:spPr>
          <a:xfrm>
            <a:off x="1302639" y="5464423"/>
            <a:ext cx="3119731" cy="1328023"/>
          </a:xfrm>
          <a:prstGeom prst="roundRect">
            <a:avLst/>
          </a:prstGeom>
          <a:solidFill>
            <a:schemeClr val="accent5">
              <a:lumMod val="40000"/>
              <a:lumOff val="60000"/>
              <a:alpha val="50000"/>
            </a:schemeClr>
          </a:solidFill>
        </p:spPr>
        <p:txBody>
          <a:bodyPr wrap="square" rtlCol="0">
            <a:spAutoFit/>
          </a:bodyPr>
          <a:lstStyle/>
          <a:p>
            <a:pPr algn="ctr"/>
            <a:r>
              <a:rPr lang="en-US" sz="2400" dirty="0" smtClean="0"/>
              <a:t>“Exempt” – </a:t>
            </a:r>
          </a:p>
          <a:p>
            <a:pPr algn="ctr"/>
            <a:r>
              <a:rPr lang="en-US" sz="2400" dirty="0" smtClean="0"/>
              <a:t>NOT counting toward weighted </a:t>
            </a:r>
            <a:r>
              <a:rPr lang="en-US" sz="2400" dirty="0" err="1" smtClean="0"/>
              <a:t>avg</a:t>
            </a:r>
            <a:r>
              <a:rPr lang="en-US" sz="2400" dirty="0" smtClean="0"/>
              <a:t> </a:t>
            </a:r>
            <a:endParaRPr lang="en-US" sz="2400" dirty="0"/>
          </a:p>
        </p:txBody>
      </p:sp>
      <p:cxnSp>
        <p:nvCxnSpPr>
          <p:cNvPr id="8" name="Straight Arrow Connector 7"/>
          <p:cNvCxnSpPr/>
          <p:nvPr/>
        </p:nvCxnSpPr>
        <p:spPr>
          <a:xfrm flipH="1" flipV="1">
            <a:off x="1724621" y="5178948"/>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71898" y="5191156"/>
            <a:ext cx="154546" cy="3734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70760" y="3976623"/>
            <a:ext cx="321480" cy="2758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56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72494" y="5236356"/>
            <a:ext cx="4602879" cy="1444877"/>
          </a:xfrm>
          <a:prstGeom prst="rect">
            <a:avLst/>
          </a:prstGeom>
        </p:spPr>
      </p:pic>
      <p:pic>
        <p:nvPicPr>
          <p:cNvPr id="5" name="Picture 4"/>
          <p:cNvPicPr>
            <a:picLocks noChangeAspect="1"/>
          </p:cNvPicPr>
          <p:nvPr/>
        </p:nvPicPr>
        <p:blipFill>
          <a:blip r:embed="rId3"/>
          <a:stretch>
            <a:fillRect/>
          </a:stretch>
        </p:blipFill>
        <p:spPr>
          <a:xfrm>
            <a:off x="1732892" y="2362079"/>
            <a:ext cx="6779340" cy="2597121"/>
          </a:xfrm>
          <a:prstGeom prst="rect">
            <a:avLst/>
          </a:prstGeom>
        </p:spPr>
      </p:pic>
      <p:sp>
        <p:nvSpPr>
          <p:cNvPr id="15" name="U-Turn Arrow 14"/>
          <p:cNvSpPr/>
          <p:nvPr/>
        </p:nvSpPr>
        <p:spPr>
          <a:xfrm rot="16200000">
            <a:off x="558071" y="4127335"/>
            <a:ext cx="1079109" cy="2003235"/>
          </a:xfrm>
          <a:prstGeom prst="uturnArrow">
            <a:avLst>
              <a:gd name="adj1" fmla="val 14215"/>
              <a:gd name="adj2" fmla="val 18067"/>
              <a:gd name="adj3" fmla="val 23459"/>
              <a:gd name="adj4" fmla="val 41054"/>
              <a:gd name="adj5" fmla="val 81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1" y="9526"/>
            <a:ext cx="6752493" cy="1325563"/>
          </a:xfrm>
        </p:spPr>
        <p:txBody>
          <a:bodyPr>
            <a:normAutofit/>
          </a:bodyPr>
          <a:lstStyle/>
          <a:p>
            <a:r>
              <a:rPr lang="en-US" sz="4000" dirty="0" smtClean="0"/>
              <a:t>Competency Marks Example: Indicators</a:t>
            </a:r>
            <a:endParaRPr lang="en-US" sz="4000" dirty="0"/>
          </a:p>
        </p:txBody>
      </p:sp>
      <p:sp>
        <p:nvSpPr>
          <p:cNvPr id="3" name="TextBox 2"/>
          <p:cNvSpPr txBox="1"/>
          <p:nvPr/>
        </p:nvSpPr>
        <p:spPr>
          <a:xfrm>
            <a:off x="1" y="1161750"/>
            <a:ext cx="9143999" cy="1200329"/>
          </a:xfrm>
          <a:prstGeom prst="rect">
            <a:avLst/>
          </a:prstGeom>
          <a:noFill/>
        </p:spPr>
        <p:txBody>
          <a:bodyPr wrap="square" rtlCol="0">
            <a:spAutoFit/>
          </a:bodyPr>
          <a:lstStyle/>
          <a:p>
            <a:r>
              <a:rPr lang="en-US" sz="2400" dirty="0" smtClean="0"/>
              <a:t>Science Process Competency – “Open”</a:t>
            </a:r>
          </a:p>
          <a:p>
            <a:r>
              <a:rPr lang="en-US" sz="2400" dirty="0" smtClean="0"/>
              <a:t>Multiple Indicators – BREADTH --student can be “competent” in science process in many ways:</a:t>
            </a:r>
          </a:p>
        </p:txBody>
      </p:sp>
      <p:sp>
        <p:nvSpPr>
          <p:cNvPr id="7" name="TextBox 6"/>
          <p:cNvSpPr txBox="1"/>
          <p:nvPr/>
        </p:nvSpPr>
        <p:spPr>
          <a:xfrm>
            <a:off x="445209" y="5059883"/>
            <a:ext cx="2878283" cy="1328023"/>
          </a:xfrm>
          <a:prstGeom prst="roundRect">
            <a:avLst/>
          </a:prstGeom>
          <a:solidFill>
            <a:schemeClr val="accent5">
              <a:lumMod val="40000"/>
              <a:lumOff val="60000"/>
            </a:schemeClr>
          </a:solidFill>
        </p:spPr>
        <p:txBody>
          <a:bodyPr wrap="square" rtlCol="0">
            <a:spAutoFit/>
          </a:bodyPr>
          <a:lstStyle/>
          <a:p>
            <a:r>
              <a:rPr lang="en-US" dirty="0" smtClean="0"/>
              <a:t>… Summer Competency Recovery Project – manual override of calculated competency grade…</a:t>
            </a:r>
            <a:endParaRPr lang="en-US" dirty="0"/>
          </a:p>
        </p:txBody>
      </p:sp>
    </p:spTree>
    <p:extLst>
      <p:ext uri="{BB962C8B-B14F-4D97-AF65-F5344CB8AC3E}">
        <p14:creationId xmlns:p14="http://schemas.microsoft.com/office/powerpoint/2010/main" val="256798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smtClean="0"/>
              <a:t>Competency Marks Example: BREADTH of Assessments</a:t>
            </a:r>
            <a:endParaRPr lang="en-US" sz="4000" dirty="0"/>
          </a:p>
        </p:txBody>
      </p:sp>
    </p:spTree>
    <p:extLst>
      <p:ext uri="{BB962C8B-B14F-4D97-AF65-F5344CB8AC3E}">
        <p14:creationId xmlns:p14="http://schemas.microsoft.com/office/powerpoint/2010/main" val="298535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quot;No&quot; Symbol 11"/>
          <p:cNvSpPr/>
          <p:nvPr/>
        </p:nvSpPr>
        <p:spPr>
          <a:xfrm>
            <a:off x="3466379" y="684237"/>
            <a:ext cx="1629920" cy="1251750"/>
          </a:xfrm>
          <a:prstGeom prst="noSmoking">
            <a:avLst>
              <a:gd name="adj" fmla="val 1003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3"/>
          <a:stretch>
            <a:fillRect/>
          </a:stretch>
        </p:blipFill>
        <p:spPr>
          <a:xfrm>
            <a:off x="1392796" y="4287500"/>
            <a:ext cx="3767655" cy="1639966"/>
          </a:xfrm>
          <a:prstGeom prst="rect">
            <a:avLst/>
          </a:prstGeom>
        </p:spPr>
      </p:pic>
      <p:pic>
        <p:nvPicPr>
          <p:cNvPr id="31" name="Picture 30"/>
          <p:cNvPicPr>
            <a:picLocks noChangeAspect="1"/>
          </p:cNvPicPr>
          <p:nvPr/>
        </p:nvPicPr>
        <p:blipFill>
          <a:blip r:embed="rId4"/>
          <a:stretch>
            <a:fillRect/>
          </a:stretch>
        </p:blipFill>
        <p:spPr>
          <a:xfrm>
            <a:off x="7110083" y="1596573"/>
            <a:ext cx="962303" cy="742717"/>
          </a:xfrm>
          <a:prstGeom prst="rect">
            <a:avLst/>
          </a:prstGeom>
        </p:spPr>
      </p:pic>
      <p:sp>
        <p:nvSpPr>
          <p:cNvPr id="2" name="Title 1"/>
          <p:cNvSpPr>
            <a:spLocks noGrp="1"/>
          </p:cNvSpPr>
          <p:nvPr>
            <p:ph type="title"/>
          </p:nvPr>
        </p:nvSpPr>
        <p:spPr>
          <a:xfrm>
            <a:off x="0" y="22992"/>
            <a:ext cx="7449750" cy="1325563"/>
          </a:xfrm>
        </p:spPr>
        <p:txBody>
          <a:bodyPr>
            <a:normAutofit/>
          </a:bodyPr>
          <a:lstStyle/>
          <a:p>
            <a:r>
              <a:rPr lang="en-US" sz="4000" dirty="0" smtClean="0"/>
              <a:t>Competency Marks Example: Projects</a:t>
            </a:r>
            <a:endParaRPr lang="en-US" sz="4000" dirty="0"/>
          </a:p>
        </p:txBody>
      </p:sp>
      <p:sp>
        <p:nvSpPr>
          <p:cNvPr id="3" name="TextBox 2"/>
          <p:cNvSpPr txBox="1"/>
          <p:nvPr/>
        </p:nvSpPr>
        <p:spPr>
          <a:xfrm>
            <a:off x="1301278" y="5902649"/>
            <a:ext cx="7590041" cy="1015663"/>
          </a:xfrm>
          <a:prstGeom prst="rect">
            <a:avLst/>
          </a:prstGeom>
          <a:noFill/>
        </p:spPr>
        <p:txBody>
          <a:bodyPr wrap="square" rtlCol="0">
            <a:spAutoFit/>
          </a:bodyPr>
          <a:lstStyle/>
          <a:p>
            <a:r>
              <a:rPr lang="en-US" sz="2000" dirty="0">
                <a:solidFill>
                  <a:schemeClr val="bg1">
                    <a:lumMod val="50000"/>
                  </a:schemeClr>
                </a:solidFill>
              </a:rPr>
              <a:t>TRANSITION – away from a “motor project grade” toward individually assessing competencies that may be demonstrated in that project.   Entering as different assignments pushes that paradigm shift.</a:t>
            </a:r>
            <a:endParaRPr lang="en-US" sz="2000" dirty="0" smtClean="0">
              <a:solidFill>
                <a:schemeClr val="bg1">
                  <a:lumMod val="50000"/>
                </a:schemeClr>
              </a:solidFill>
            </a:endParaRPr>
          </a:p>
        </p:txBody>
      </p:sp>
      <p:pic>
        <p:nvPicPr>
          <p:cNvPr id="1026" name="Picture 2" descr="http://images.clipartpanda.com/puzzle-clip-art-Puzzle_Pieces_Vector_Clipart.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315621" y="1693605"/>
            <a:ext cx="2467594" cy="2500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5487" y="1170385"/>
            <a:ext cx="2295376" cy="523220"/>
          </a:xfrm>
          <a:prstGeom prst="rect">
            <a:avLst/>
          </a:prstGeom>
          <a:noFill/>
        </p:spPr>
        <p:txBody>
          <a:bodyPr wrap="square" lIns="91440" tIns="45720" rIns="91440" bIns="45720">
            <a:spAutoFit/>
          </a:bodyPr>
          <a:lstStyle/>
          <a:p>
            <a:r>
              <a:rPr lang="en-US" sz="2800" b="1" dirty="0" smtClean="0">
                <a:ln w="0"/>
              </a:rPr>
              <a:t>Motor Project</a:t>
            </a:r>
            <a:endParaRPr lang="en-US" sz="2800" b="1" cap="none" spc="0" dirty="0">
              <a:ln w="0"/>
              <a:solidFill>
                <a:schemeClr val="tx1"/>
              </a:solidFill>
            </a:endParaRPr>
          </a:p>
        </p:txBody>
      </p:sp>
      <p:sp>
        <p:nvSpPr>
          <p:cNvPr id="7" name="Rectangle 6"/>
          <p:cNvSpPr/>
          <p:nvPr/>
        </p:nvSpPr>
        <p:spPr>
          <a:xfrm>
            <a:off x="6946314" y="3298281"/>
            <a:ext cx="1815647" cy="400110"/>
          </a:xfrm>
          <a:prstGeom prst="rect">
            <a:avLst/>
          </a:prstGeom>
          <a:noFill/>
        </p:spPr>
        <p:txBody>
          <a:bodyPr wrap="square" lIns="91440" tIns="45720" rIns="91440" bIns="45720">
            <a:spAutoFit/>
          </a:bodyPr>
          <a:lstStyle/>
          <a:p>
            <a:r>
              <a:rPr lang="en-US" sz="2000" b="1" dirty="0" smtClean="0">
                <a:ln w="0"/>
              </a:rPr>
              <a:t>Vehicle Project</a:t>
            </a:r>
            <a:endParaRPr lang="en-US" sz="2000" b="1" cap="none" spc="0" dirty="0">
              <a:ln w="0"/>
              <a:solidFill>
                <a:schemeClr val="tx1"/>
              </a:solidFill>
            </a:endParaRPr>
          </a:p>
        </p:txBody>
      </p:sp>
      <p:sp>
        <p:nvSpPr>
          <p:cNvPr id="8" name="Rectangle 7"/>
          <p:cNvSpPr/>
          <p:nvPr/>
        </p:nvSpPr>
        <p:spPr>
          <a:xfrm>
            <a:off x="1992191" y="1901551"/>
            <a:ext cx="761327" cy="523220"/>
          </a:xfrm>
          <a:prstGeom prst="rect">
            <a:avLst/>
          </a:prstGeom>
          <a:noFill/>
        </p:spPr>
        <p:txBody>
          <a:bodyPr wrap="square" lIns="91440" tIns="45720" rIns="91440" bIns="45720">
            <a:spAutoFit/>
          </a:bodyPr>
          <a:lstStyle/>
          <a:p>
            <a:r>
              <a:rPr lang="en-US" sz="2800" dirty="0" smtClean="0">
                <a:ln w="0"/>
              </a:rPr>
              <a:t>EM</a:t>
            </a:r>
            <a:endParaRPr lang="en-US" sz="2800" b="0" cap="none" spc="0" dirty="0">
              <a:ln w="0"/>
              <a:solidFill>
                <a:schemeClr val="tx1"/>
              </a:solidFill>
            </a:endParaRPr>
          </a:p>
        </p:txBody>
      </p:sp>
      <p:sp>
        <p:nvSpPr>
          <p:cNvPr id="9" name="Rectangle 8"/>
          <p:cNvSpPr/>
          <p:nvPr/>
        </p:nvSpPr>
        <p:spPr>
          <a:xfrm rot="18638529">
            <a:off x="-34098" y="3137630"/>
            <a:ext cx="2088246" cy="523220"/>
          </a:xfrm>
          <a:prstGeom prst="rect">
            <a:avLst/>
          </a:prstGeom>
          <a:noFill/>
        </p:spPr>
        <p:txBody>
          <a:bodyPr wrap="square" lIns="91440" tIns="45720" rIns="91440" bIns="45720">
            <a:spAutoFit/>
          </a:bodyPr>
          <a:lstStyle/>
          <a:p>
            <a:r>
              <a:rPr lang="en-US" sz="2800" dirty="0" smtClean="0">
                <a:ln w="0"/>
              </a:rPr>
              <a:t>Engineering</a:t>
            </a:r>
            <a:endParaRPr lang="en-US" sz="2800" b="0" cap="none" spc="0" dirty="0">
              <a:ln w="0"/>
              <a:solidFill>
                <a:schemeClr val="tx1"/>
              </a:solidFill>
            </a:endParaRPr>
          </a:p>
        </p:txBody>
      </p:sp>
      <p:sp>
        <p:nvSpPr>
          <p:cNvPr id="10" name="Rectangle 9"/>
          <p:cNvSpPr/>
          <p:nvPr/>
        </p:nvSpPr>
        <p:spPr>
          <a:xfrm rot="2187039">
            <a:off x="1561701" y="3250997"/>
            <a:ext cx="1528764" cy="954107"/>
          </a:xfrm>
          <a:prstGeom prst="rect">
            <a:avLst/>
          </a:prstGeom>
          <a:noFill/>
        </p:spPr>
        <p:txBody>
          <a:bodyPr wrap="square" lIns="91440" tIns="45720" rIns="91440" bIns="45720">
            <a:spAutoFit/>
          </a:bodyPr>
          <a:lstStyle/>
          <a:p>
            <a:r>
              <a:rPr lang="en-US" sz="2800" dirty="0" smtClean="0">
                <a:ln w="0"/>
              </a:rPr>
              <a:t>Technical </a:t>
            </a:r>
            <a:r>
              <a:rPr lang="en-US" sz="2800" dirty="0" err="1" smtClean="0">
                <a:ln w="0"/>
              </a:rPr>
              <a:t>Drwg</a:t>
            </a:r>
            <a:endParaRPr lang="en-US" sz="2800" b="0" cap="none" spc="0" dirty="0">
              <a:ln w="0"/>
              <a:solidFill>
                <a:schemeClr val="tx1"/>
              </a:solidFill>
            </a:endParaRPr>
          </a:p>
        </p:txBody>
      </p:sp>
      <p:sp>
        <p:nvSpPr>
          <p:cNvPr id="11" name="Rectangle 10"/>
          <p:cNvSpPr/>
          <p:nvPr/>
        </p:nvSpPr>
        <p:spPr>
          <a:xfrm rot="18711496">
            <a:off x="279550" y="1892415"/>
            <a:ext cx="1168717" cy="523220"/>
          </a:xfrm>
          <a:prstGeom prst="rect">
            <a:avLst/>
          </a:prstGeom>
          <a:noFill/>
        </p:spPr>
        <p:txBody>
          <a:bodyPr wrap="square" lIns="91440" tIns="45720" rIns="91440" bIns="45720">
            <a:spAutoFit/>
          </a:bodyPr>
          <a:lstStyle/>
          <a:p>
            <a:r>
              <a:rPr lang="en-US" sz="2800" dirty="0" smtClean="0">
                <a:ln w="0"/>
              </a:rPr>
              <a:t>Energy</a:t>
            </a:r>
            <a:endParaRPr lang="en-US" sz="2800" b="0" cap="none" spc="0" dirty="0">
              <a:ln w="0"/>
              <a:solidFill>
                <a:schemeClr val="tx1"/>
              </a:solidFill>
            </a:endParaRPr>
          </a:p>
        </p:txBody>
      </p:sp>
      <p:sp>
        <p:nvSpPr>
          <p:cNvPr id="4" name="&quot;No&quot; Symbol 3"/>
          <p:cNvSpPr/>
          <p:nvPr/>
        </p:nvSpPr>
        <p:spPr>
          <a:xfrm rot="21350299">
            <a:off x="132236" y="2769544"/>
            <a:ext cx="1478957" cy="1341051"/>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rot="18711496">
            <a:off x="7051274" y="1653242"/>
            <a:ext cx="927210"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0" name="Rectangle 29"/>
          <p:cNvSpPr/>
          <p:nvPr/>
        </p:nvSpPr>
        <p:spPr>
          <a:xfrm>
            <a:off x="6863550" y="1180767"/>
            <a:ext cx="1491103" cy="400110"/>
          </a:xfrm>
          <a:prstGeom prst="rect">
            <a:avLst/>
          </a:prstGeom>
          <a:noFill/>
        </p:spPr>
        <p:txBody>
          <a:bodyPr wrap="square" lIns="91440" tIns="45720" rIns="91440" bIns="45720">
            <a:spAutoFit/>
          </a:bodyPr>
          <a:lstStyle/>
          <a:p>
            <a:r>
              <a:rPr lang="en-US" sz="2000" b="1" dirty="0" smtClean="0">
                <a:ln w="0"/>
              </a:rPr>
              <a:t>Written Test</a:t>
            </a:r>
            <a:endParaRPr lang="en-US" sz="2000" b="1" cap="none" spc="0" dirty="0">
              <a:ln w="0"/>
              <a:solidFill>
                <a:schemeClr val="tx1"/>
              </a:solidFill>
            </a:endParaRPr>
          </a:p>
        </p:txBody>
      </p:sp>
      <p:pic>
        <p:nvPicPr>
          <p:cNvPr id="32" name="Picture 2" descr="http://images.clipartpanda.com/puzzle-clip-art-Puzzle_Pieces_Vector_Clipart.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863550" y="3746256"/>
            <a:ext cx="1898411" cy="192407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rot="18638529">
            <a:off x="6599710" y="4973490"/>
            <a:ext cx="1499970" cy="400110"/>
          </a:xfrm>
          <a:prstGeom prst="rect">
            <a:avLst/>
          </a:prstGeom>
          <a:noFill/>
        </p:spPr>
        <p:txBody>
          <a:bodyPr wrap="square" lIns="91440" tIns="45720" rIns="91440" bIns="45720">
            <a:spAutoFit/>
          </a:bodyPr>
          <a:lstStyle/>
          <a:p>
            <a:r>
              <a:rPr lang="en-US" sz="2000" dirty="0" smtClean="0">
                <a:ln w="0"/>
              </a:rPr>
              <a:t>Engineering</a:t>
            </a:r>
            <a:endParaRPr lang="en-US" sz="2000" b="0" cap="none" spc="0" dirty="0">
              <a:ln w="0"/>
              <a:solidFill>
                <a:schemeClr val="tx1"/>
              </a:solidFill>
            </a:endParaRPr>
          </a:p>
        </p:txBody>
      </p:sp>
      <p:sp>
        <p:nvSpPr>
          <p:cNvPr id="35" name="Rectangle 34"/>
          <p:cNvSpPr/>
          <p:nvPr/>
        </p:nvSpPr>
        <p:spPr>
          <a:xfrm rot="2187039">
            <a:off x="7909573" y="4929352"/>
            <a:ext cx="1059441" cy="646331"/>
          </a:xfrm>
          <a:prstGeom prst="rect">
            <a:avLst/>
          </a:prstGeom>
          <a:noFill/>
        </p:spPr>
        <p:txBody>
          <a:bodyPr wrap="square" lIns="91440" tIns="45720" rIns="91440" bIns="45720">
            <a:spAutoFit/>
          </a:bodyPr>
          <a:lstStyle/>
          <a:p>
            <a:r>
              <a:rPr lang="en-US" dirty="0" smtClean="0">
                <a:ln w="0"/>
              </a:rPr>
              <a:t>Technical </a:t>
            </a:r>
            <a:r>
              <a:rPr lang="en-US" dirty="0" err="1" smtClean="0">
                <a:ln w="0"/>
              </a:rPr>
              <a:t>Drwg</a:t>
            </a:r>
            <a:endParaRPr lang="en-US" b="0" cap="none" spc="0" dirty="0">
              <a:ln w="0"/>
              <a:solidFill>
                <a:schemeClr val="tx1"/>
              </a:solidFill>
            </a:endParaRPr>
          </a:p>
        </p:txBody>
      </p:sp>
      <p:sp>
        <p:nvSpPr>
          <p:cNvPr id="36" name="Rectangle 35"/>
          <p:cNvSpPr/>
          <p:nvPr/>
        </p:nvSpPr>
        <p:spPr>
          <a:xfrm rot="18711496">
            <a:off x="6915921" y="3812414"/>
            <a:ext cx="1168717" cy="369332"/>
          </a:xfrm>
          <a:prstGeom prst="rect">
            <a:avLst/>
          </a:prstGeom>
          <a:noFill/>
        </p:spPr>
        <p:txBody>
          <a:bodyPr wrap="square" lIns="91440" tIns="45720" rIns="91440" bIns="45720">
            <a:spAutoFit/>
          </a:bodyPr>
          <a:lstStyle/>
          <a:p>
            <a:r>
              <a:rPr lang="en-US" dirty="0" smtClean="0">
                <a:ln w="0"/>
              </a:rPr>
              <a:t>Energy</a:t>
            </a:r>
            <a:endParaRPr lang="en-US" b="0" cap="none" spc="0" dirty="0">
              <a:ln w="0"/>
              <a:solidFill>
                <a:schemeClr val="tx1"/>
              </a:solidFill>
            </a:endParaRPr>
          </a:p>
        </p:txBody>
      </p:sp>
      <p:sp>
        <p:nvSpPr>
          <p:cNvPr id="37" name="&quot;No&quot; Symbol 36"/>
          <p:cNvSpPr/>
          <p:nvPr/>
        </p:nvSpPr>
        <p:spPr>
          <a:xfrm rot="21350299">
            <a:off x="6834147" y="3682848"/>
            <a:ext cx="1099809" cy="953027"/>
          </a:xfrm>
          <a:prstGeom prst="noSmoking">
            <a:avLst>
              <a:gd name="adj" fmla="val 10055"/>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rot="2415591">
            <a:off x="7863626" y="3943702"/>
            <a:ext cx="1203842" cy="369332"/>
          </a:xfrm>
          <a:prstGeom prst="rect">
            <a:avLst/>
          </a:prstGeom>
          <a:noFill/>
        </p:spPr>
        <p:txBody>
          <a:bodyPr wrap="square" lIns="91440" tIns="45720" rIns="91440" bIns="45720">
            <a:spAutoFit/>
          </a:bodyPr>
          <a:lstStyle/>
          <a:p>
            <a:r>
              <a:rPr lang="en-US" dirty="0" smtClean="0">
                <a:ln w="0"/>
              </a:rPr>
              <a:t>Mechanics</a:t>
            </a:r>
            <a:endParaRPr lang="en-US" b="0" cap="none" spc="0" dirty="0">
              <a:ln w="0"/>
              <a:solidFill>
                <a:schemeClr val="tx1"/>
              </a:solidFill>
            </a:endParaRPr>
          </a:p>
        </p:txBody>
      </p:sp>
      <p:sp>
        <p:nvSpPr>
          <p:cNvPr id="47" name="Freeform 46"/>
          <p:cNvSpPr/>
          <p:nvPr/>
        </p:nvSpPr>
        <p:spPr>
          <a:xfrm>
            <a:off x="1657905" y="2663890"/>
            <a:ext cx="5105339" cy="2258567"/>
          </a:xfrm>
          <a:custGeom>
            <a:avLst/>
            <a:gdLst>
              <a:gd name="connsiteX0" fmla="*/ 0 w 3923607"/>
              <a:gd name="connsiteY0" fmla="*/ 336805 h 2597867"/>
              <a:gd name="connsiteX1" fmla="*/ 881149 w 3923607"/>
              <a:gd name="connsiteY1" fmla="*/ 37547 h 2597867"/>
              <a:gd name="connsiteX2" fmla="*/ 1862051 w 3923607"/>
              <a:gd name="connsiteY2" fmla="*/ 220427 h 2597867"/>
              <a:gd name="connsiteX3" fmla="*/ 3009207 w 3923607"/>
              <a:gd name="connsiteY3" fmla="*/ 1966099 h 2597867"/>
              <a:gd name="connsiteX4" fmla="*/ 3923607 w 3923607"/>
              <a:gd name="connsiteY4" fmla="*/ 2597867 h 259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07" h="2597867">
                <a:moveTo>
                  <a:pt x="0" y="336805"/>
                </a:moveTo>
                <a:cubicBezTo>
                  <a:pt x="285403" y="196874"/>
                  <a:pt x="570807" y="56943"/>
                  <a:pt x="881149" y="37547"/>
                </a:cubicBezTo>
                <a:cubicBezTo>
                  <a:pt x="1191491" y="18151"/>
                  <a:pt x="1507375" y="-100998"/>
                  <a:pt x="1862051" y="220427"/>
                </a:cubicBezTo>
                <a:cubicBezTo>
                  <a:pt x="2216727" y="541852"/>
                  <a:pt x="2665614" y="1569859"/>
                  <a:pt x="3009207" y="1966099"/>
                </a:cubicBezTo>
                <a:cubicBezTo>
                  <a:pt x="3352800" y="2362339"/>
                  <a:pt x="3638203" y="2480103"/>
                  <a:pt x="3923607" y="2597867"/>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577195">
            <a:off x="5650090" y="2085075"/>
            <a:ext cx="1777197" cy="2088344"/>
          </a:xfrm>
          <a:custGeom>
            <a:avLst/>
            <a:gdLst>
              <a:gd name="connsiteX0" fmla="*/ 987051 w 1951327"/>
              <a:gd name="connsiteY0" fmla="*/ 1862051 h 1862051"/>
              <a:gd name="connsiteX1" fmla="*/ 6149 w 1951327"/>
              <a:gd name="connsiteY1" fmla="*/ 1246909 h 1862051"/>
              <a:gd name="connsiteX2" fmla="*/ 637917 w 1951327"/>
              <a:gd name="connsiteY2" fmla="*/ 249382 h 1862051"/>
              <a:gd name="connsiteX3" fmla="*/ 1951327 w 1951327"/>
              <a:gd name="connsiteY3" fmla="*/ 0 h 1862051"/>
            </a:gdLst>
            <a:ahLst/>
            <a:cxnLst>
              <a:cxn ang="0">
                <a:pos x="connsiteX0" y="connsiteY0"/>
              </a:cxn>
              <a:cxn ang="0">
                <a:pos x="connsiteX1" y="connsiteY1"/>
              </a:cxn>
              <a:cxn ang="0">
                <a:pos x="connsiteX2" y="connsiteY2"/>
              </a:cxn>
              <a:cxn ang="0">
                <a:pos x="connsiteX3" y="connsiteY3"/>
              </a:cxn>
            </a:cxnLst>
            <a:rect l="l" t="t" r="r" b="b"/>
            <a:pathLst>
              <a:path w="1951327" h="1862051">
                <a:moveTo>
                  <a:pt x="987051" y="1862051"/>
                </a:moveTo>
                <a:cubicBezTo>
                  <a:pt x="525694" y="1688869"/>
                  <a:pt x="64338" y="1515687"/>
                  <a:pt x="6149" y="1246909"/>
                </a:cubicBezTo>
                <a:cubicBezTo>
                  <a:pt x="-52040" y="978131"/>
                  <a:pt x="313721" y="457200"/>
                  <a:pt x="637917" y="249382"/>
                </a:cubicBezTo>
                <a:cubicBezTo>
                  <a:pt x="962113" y="41564"/>
                  <a:pt x="1456720" y="20782"/>
                  <a:pt x="1951327" y="0"/>
                </a:cubicBezTo>
              </a:path>
            </a:pathLst>
          </a:custGeom>
          <a:noFill/>
          <a:ln w="50800">
            <a:solidFill>
              <a:srgbClr val="C00000">
                <a:alpha val="40000"/>
              </a:srgb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3122650">
            <a:off x="4419760" y="3585654"/>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51" name="Rectangle 50"/>
          <p:cNvSpPr/>
          <p:nvPr/>
        </p:nvSpPr>
        <p:spPr>
          <a:xfrm rot="20120721">
            <a:off x="5669721" y="1766107"/>
            <a:ext cx="1528764" cy="400110"/>
          </a:xfrm>
          <a:prstGeom prst="rect">
            <a:avLst/>
          </a:prstGeom>
          <a:noFill/>
        </p:spPr>
        <p:txBody>
          <a:bodyPr wrap="square" lIns="91440" tIns="45720" rIns="91440" bIns="45720">
            <a:spAutoFit/>
          </a:bodyPr>
          <a:lstStyle/>
          <a:p>
            <a:r>
              <a:rPr lang="en-US" sz="2000" dirty="0" err="1" smtClean="0">
                <a:ln w="0"/>
                <a:solidFill>
                  <a:schemeClr val="bg1">
                    <a:lumMod val="50000"/>
                  </a:schemeClr>
                </a:solidFill>
              </a:rPr>
              <a:t>REassess</a:t>
            </a:r>
            <a:endParaRPr lang="en-US" sz="2000" b="0" cap="none" spc="0" dirty="0">
              <a:ln w="0"/>
              <a:solidFill>
                <a:schemeClr val="bg1">
                  <a:lumMod val="50000"/>
                </a:schemeClr>
              </a:solidFill>
            </a:endParaRPr>
          </a:p>
        </p:txBody>
      </p:sp>
      <p:sp>
        <p:nvSpPr>
          <p:cNvPr id="26" name="TextBox 25"/>
          <p:cNvSpPr txBox="1"/>
          <p:nvPr/>
        </p:nvSpPr>
        <p:spPr>
          <a:xfrm>
            <a:off x="398603" y="4668630"/>
            <a:ext cx="1423851" cy="1323439"/>
          </a:xfrm>
          <a:prstGeom prst="rect">
            <a:avLst/>
          </a:prstGeom>
          <a:noFill/>
        </p:spPr>
        <p:txBody>
          <a:bodyPr wrap="square" rtlCol="0">
            <a:spAutoFit/>
          </a:bodyPr>
          <a:lstStyle/>
          <a:p>
            <a:r>
              <a:rPr lang="en-US" sz="1600" dirty="0" smtClean="0"/>
              <a:t>The Motor Project is entered as FOUR “assignments”</a:t>
            </a:r>
          </a:p>
        </p:txBody>
      </p:sp>
      <p:sp>
        <p:nvSpPr>
          <p:cNvPr id="33" name="Rectangle 32"/>
          <p:cNvSpPr/>
          <p:nvPr/>
        </p:nvSpPr>
        <p:spPr>
          <a:xfrm>
            <a:off x="3066588" y="883802"/>
            <a:ext cx="2295376" cy="954107"/>
          </a:xfrm>
          <a:prstGeom prst="rect">
            <a:avLst/>
          </a:prstGeom>
          <a:noFill/>
        </p:spPr>
        <p:txBody>
          <a:bodyPr wrap="square" lIns="91440" tIns="45720" rIns="91440" bIns="45720">
            <a:spAutoFit/>
          </a:bodyPr>
          <a:lstStyle/>
          <a:p>
            <a:pPr algn="ctr"/>
            <a:r>
              <a:rPr lang="en-US" sz="2800" b="1" dirty="0" smtClean="0">
                <a:ln w="0"/>
              </a:rPr>
              <a:t>Motor Project Grade</a:t>
            </a:r>
            <a:endParaRPr lang="en-US" sz="2800" b="1" cap="none" spc="0" dirty="0">
              <a:ln w="0"/>
              <a:solidFill>
                <a:schemeClr val="tx1"/>
              </a:solidFill>
            </a:endParaRPr>
          </a:p>
        </p:txBody>
      </p:sp>
    </p:spTree>
    <p:extLst>
      <p:ext uri="{BB962C8B-B14F-4D97-AF65-F5344CB8AC3E}">
        <p14:creationId xmlns:p14="http://schemas.microsoft.com/office/powerpoint/2010/main" val="382254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611" y="1362514"/>
            <a:ext cx="8100811" cy="2677656"/>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Each course has content competencies with 4 point course-specific rubrics</a:t>
            </a:r>
          </a:p>
          <a:p>
            <a:pPr marL="457200" indent="-457200">
              <a:buFont typeface="Wingdings" panose="05000000000000000000" pitchFamily="2" charset="2"/>
              <a:buChar char="Ø"/>
            </a:pPr>
            <a:r>
              <a:rPr lang="en-US" sz="2800" dirty="0" smtClean="0"/>
              <a:t>Students earn credit only after demonstrating mastery of every competency in the course</a:t>
            </a:r>
          </a:p>
          <a:p>
            <a:pPr marL="457200" indent="-457200">
              <a:buFont typeface="Wingdings" panose="05000000000000000000" pitchFamily="2" charset="2"/>
              <a:buChar char="Ø"/>
            </a:pPr>
            <a:r>
              <a:rPr lang="en-US" sz="2800" dirty="0" smtClean="0"/>
              <a:t>Every assessment connects to a competency rubric</a:t>
            </a:r>
          </a:p>
          <a:p>
            <a:pPr marL="457200" indent="-457200">
              <a:buFont typeface="Wingdings" panose="05000000000000000000" pitchFamily="2" charset="2"/>
              <a:buChar char="Ø"/>
            </a:pPr>
            <a:r>
              <a:rPr lang="en-US" sz="2800" dirty="0" err="1" smtClean="0"/>
              <a:t>Avg</a:t>
            </a:r>
            <a:r>
              <a:rPr lang="en-US" sz="2800" dirty="0" smtClean="0"/>
              <a:t> competency marks </a:t>
            </a:r>
            <a:r>
              <a:rPr lang="en-US" sz="2800" dirty="0" smtClean="0">
                <a:sym typeface="Wingdings" panose="05000000000000000000" pitchFamily="2" charset="2"/>
              </a:rPr>
              <a:t> Transcript Letter Grade</a:t>
            </a:r>
            <a:endParaRPr lang="en-US" sz="2800" dirty="0"/>
          </a:p>
        </p:txBody>
      </p:sp>
      <p:sp>
        <p:nvSpPr>
          <p:cNvPr id="2" name="Title 1"/>
          <p:cNvSpPr>
            <a:spLocks noGrp="1"/>
          </p:cNvSpPr>
          <p:nvPr>
            <p:ph type="title"/>
          </p:nvPr>
        </p:nvSpPr>
        <p:spPr/>
        <p:txBody>
          <a:bodyPr/>
          <a:lstStyle/>
          <a:p>
            <a:r>
              <a:rPr lang="en-US" dirty="0" smtClean="0"/>
              <a:t>Competency-Based</a:t>
            </a:r>
            <a:endParaRPr lang="en-US" dirty="0"/>
          </a:p>
        </p:txBody>
      </p:sp>
      <p:sp>
        <p:nvSpPr>
          <p:cNvPr id="4" name="TextBox 3"/>
          <p:cNvSpPr txBox="1"/>
          <p:nvPr/>
        </p:nvSpPr>
        <p:spPr>
          <a:xfrm>
            <a:off x="785611" y="4404918"/>
            <a:ext cx="8358389" cy="2677656"/>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Five School-Wide 21</a:t>
            </a:r>
            <a:r>
              <a:rPr lang="en-US" sz="2400" baseline="30000" dirty="0" smtClean="0"/>
              <a:t>st</a:t>
            </a:r>
            <a:r>
              <a:rPr lang="en-US" sz="2400" dirty="0" smtClean="0"/>
              <a:t> Century Learning Expectations</a:t>
            </a:r>
          </a:p>
          <a:p>
            <a:pPr marL="457200" indent="-457200">
              <a:buFont typeface="Wingdings" panose="05000000000000000000" pitchFamily="2" charset="2"/>
              <a:buChar char="Ø"/>
            </a:pPr>
            <a:r>
              <a:rPr lang="en-US" sz="2400" dirty="0" smtClean="0"/>
              <a:t>Single 6 point rubric for each 21st Cent. LE used by all teachers, courses, grades, providing FORMATIVE assessment</a:t>
            </a:r>
          </a:p>
          <a:p>
            <a:pPr marL="457200" indent="-457200">
              <a:buFont typeface="Wingdings" panose="05000000000000000000" pitchFamily="2" charset="2"/>
              <a:buChar char="Ø"/>
            </a:pPr>
            <a:r>
              <a:rPr lang="en-US" sz="2400" dirty="0" smtClean="0"/>
              <a:t>Annual summative assessment of 21</a:t>
            </a:r>
            <a:r>
              <a:rPr lang="en-US" sz="2400" baseline="30000" dirty="0" smtClean="0"/>
              <a:t>st</a:t>
            </a:r>
            <a:r>
              <a:rPr lang="en-US" sz="2400" dirty="0" smtClean="0"/>
              <a:t> Cent LE for each student happens at Exhibition in June</a:t>
            </a:r>
          </a:p>
          <a:p>
            <a:pPr marL="457200" indent="-457200">
              <a:buFont typeface="Wingdings" panose="05000000000000000000" pitchFamily="2" charset="2"/>
              <a:buChar char="Ø"/>
            </a:pPr>
            <a:r>
              <a:rPr lang="en-US" sz="2400" dirty="0" smtClean="0"/>
              <a:t>21</a:t>
            </a:r>
            <a:r>
              <a:rPr lang="en-US" sz="2400" baseline="30000" dirty="0" smtClean="0"/>
              <a:t>st</a:t>
            </a:r>
            <a:r>
              <a:rPr lang="en-US" sz="2400" dirty="0" smtClean="0"/>
              <a:t> </a:t>
            </a:r>
            <a:r>
              <a:rPr lang="en-US" sz="2400" dirty="0"/>
              <a:t>Cent LE are NOT calculated into course marks</a:t>
            </a:r>
          </a:p>
          <a:p>
            <a:pPr marL="457200" indent="-457200">
              <a:buFont typeface="Wingdings" panose="05000000000000000000" pitchFamily="2" charset="2"/>
              <a:buChar char="Ø"/>
            </a:pPr>
            <a:endParaRPr lang="en-US" sz="2400" dirty="0" smtClean="0"/>
          </a:p>
        </p:txBody>
      </p:sp>
      <p:sp>
        <p:nvSpPr>
          <p:cNvPr id="5" name="Rectangle 4"/>
          <p:cNvSpPr/>
          <p:nvPr/>
        </p:nvSpPr>
        <p:spPr>
          <a:xfrm rot="19835552">
            <a:off x="-110373" y="1066642"/>
            <a:ext cx="2189408" cy="623248"/>
          </a:xfrm>
          <a:prstGeom prst="rect">
            <a:avLst/>
          </a:prstGeom>
          <a:noFill/>
        </p:spPr>
        <p:txBody>
          <a:bodyPr wrap="square" lIns="68580" tIns="34290" rIns="68580" bIns="34290">
            <a:spAutoFit/>
          </a:bodyPr>
          <a:lstStyle/>
          <a:p>
            <a:r>
              <a:rPr lang="en-US" sz="3600" dirty="0" smtClean="0">
                <a:ln w="0"/>
                <a:solidFill>
                  <a:schemeClr val="accent5">
                    <a:lumMod val="60000"/>
                    <a:lumOff val="40000"/>
                  </a:schemeClr>
                </a:solidFill>
              </a:rPr>
              <a:t>Currently…</a:t>
            </a:r>
            <a:endParaRPr lang="en-US" sz="3600" dirty="0">
              <a:ln w="0"/>
              <a:solidFill>
                <a:schemeClr val="accent5">
                  <a:lumMod val="60000"/>
                  <a:lumOff val="40000"/>
                </a:schemeClr>
              </a:solidFill>
            </a:endParaRPr>
          </a:p>
        </p:txBody>
      </p:sp>
      <p:sp>
        <p:nvSpPr>
          <p:cNvPr id="6" name="Rectangle 5"/>
          <p:cNvSpPr/>
          <p:nvPr/>
        </p:nvSpPr>
        <p:spPr>
          <a:xfrm rot="19971475">
            <a:off x="21611" y="4001962"/>
            <a:ext cx="2189408" cy="623248"/>
          </a:xfrm>
          <a:prstGeom prst="rect">
            <a:avLst/>
          </a:prstGeom>
          <a:noFill/>
        </p:spPr>
        <p:txBody>
          <a:bodyPr wrap="square" lIns="68580" tIns="34290" rIns="68580" bIns="34290">
            <a:spAutoFit/>
          </a:bodyPr>
          <a:lstStyle/>
          <a:p>
            <a:r>
              <a:rPr lang="en-US" sz="3600" dirty="0" smtClean="0">
                <a:ln w="0"/>
                <a:solidFill>
                  <a:schemeClr val="accent5">
                    <a:lumMod val="60000"/>
                    <a:lumOff val="40000"/>
                  </a:schemeClr>
                </a:solidFill>
              </a:rPr>
              <a:t>Intended…</a:t>
            </a:r>
            <a:endParaRPr lang="en-US" sz="3600" dirty="0">
              <a:ln w="0"/>
              <a:solidFill>
                <a:schemeClr val="accent5">
                  <a:lumMod val="60000"/>
                  <a:lumOff val="40000"/>
                </a:schemeClr>
              </a:solidFill>
            </a:endParaRPr>
          </a:p>
        </p:txBody>
      </p:sp>
    </p:spTree>
    <p:extLst>
      <p:ext uri="{BB962C8B-B14F-4D97-AF65-F5344CB8AC3E}">
        <p14:creationId xmlns:p14="http://schemas.microsoft.com/office/powerpoint/2010/main" val="215185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4672"/>
            <a:ext cx="8571785" cy="1200329"/>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PT Administrator SETUP</a:t>
            </a:r>
          </a:p>
          <a:p>
            <a:r>
              <a:rPr lang="en-US" sz="3600" dirty="0" smtClean="0">
                <a:solidFill>
                  <a:schemeClr val="accent5">
                    <a:lumMod val="75000"/>
                  </a:schemeClr>
                </a:solidFill>
                <a:latin typeface="Arial Black" panose="020B0A04020102020204" pitchFamily="34" charset="0"/>
              </a:rPr>
              <a:t>Set Calculation of Standards</a:t>
            </a:r>
            <a:endParaRPr lang="en-US" sz="3600" dirty="0">
              <a:solidFill>
                <a:schemeClr val="accent5">
                  <a:lumMod val="75000"/>
                </a:schemeClr>
              </a:solidFill>
              <a:latin typeface="Arial Black" panose="020B0A04020102020204" pitchFamily="34" charset="0"/>
            </a:endParaRPr>
          </a:p>
        </p:txBody>
      </p:sp>
      <p:pic>
        <p:nvPicPr>
          <p:cNvPr id="3" name="Picture 2"/>
          <p:cNvPicPr>
            <a:picLocks noChangeAspect="1"/>
          </p:cNvPicPr>
          <p:nvPr/>
        </p:nvPicPr>
        <p:blipFill rotWithShape="1">
          <a:blip r:embed="rId3"/>
          <a:srcRect l="2829" t="10988" r="2520" b="18246"/>
          <a:stretch/>
        </p:blipFill>
        <p:spPr>
          <a:xfrm>
            <a:off x="1" y="1730618"/>
            <a:ext cx="9144000" cy="5127382"/>
          </a:xfrm>
          <a:prstGeom prst="rect">
            <a:avLst/>
          </a:prstGeom>
        </p:spPr>
      </p:pic>
      <p:sp>
        <p:nvSpPr>
          <p:cNvPr id="4" name="Oval 3"/>
          <p:cNvSpPr/>
          <p:nvPr/>
        </p:nvSpPr>
        <p:spPr>
          <a:xfrm>
            <a:off x="781665" y="5855110"/>
            <a:ext cx="3524865" cy="100289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619758" y="5907297"/>
            <a:ext cx="2401150" cy="8797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306530" y="5855110"/>
            <a:ext cx="1521920" cy="9319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4442385" y="5855110"/>
            <a:ext cx="1521920" cy="93198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4469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84" t="11057" r="4568" b="36307"/>
          <a:stretch/>
        </p:blipFill>
        <p:spPr>
          <a:xfrm>
            <a:off x="0" y="1755001"/>
            <a:ext cx="9144000" cy="3887790"/>
          </a:xfrm>
          <a:prstGeom prst="rect">
            <a:avLst/>
          </a:prstGeom>
        </p:spPr>
      </p:pic>
      <p:sp>
        <p:nvSpPr>
          <p:cNvPr id="3" name="TextBox 2"/>
          <p:cNvSpPr txBox="1"/>
          <p:nvPr/>
        </p:nvSpPr>
        <p:spPr>
          <a:xfrm>
            <a:off x="0" y="554672"/>
            <a:ext cx="8571785" cy="1200329"/>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PT Administrator SETUP</a:t>
            </a:r>
          </a:p>
          <a:p>
            <a:r>
              <a:rPr lang="en-US" sz="3600" dirty="0" smtClean="0">
                <a:solidFill>
                  <a:schemeClr val="accent5">
                    <a:lumMod val="75000"/>
                  </a:schemeClr>
                </a:solidFill>
                <a:latin typeface="Arial Black" panose="020B0A04020102020204" pitchFamily="34" charset="0"/>
              </a:rPr>
              <a:t>Allow Use of Standards</a:t>
            </a:r>
            <a:endParaRPr lang="en-US" sz="3600" dirty="0">
              <a:solidFill>
                <a:schemeClr val="accent5">
                  <a:lumMod val="75000"/>
                </a:schemeClr>
              </a:solidFill>
              <a:latin typeface="Arial Black" panose="020B0A04020102020204" pitchFamily="34" charset="0"/>
            </a:endParaRPr>
          </a:p>
        </p:txBody>
      </p:sp>
      <p:sp>
        <p:nvSpPr>
          <p:cNvPr id="4" name="TextBox 3"/>
          <p:cNvSpPr txBox="1"/>
          <p:nvPr/>
        </p:nvSpPr>
        <p:spPr>
          <a:xfrm>
            <a:off x="6646984" y="5802109"/>
            <a:ext cx="2497015" cy="1021556"/>
          </a:xfrm>
          <a:prstGeom prst="roundRect">
            <a:avLst/>
          </a:prstGeom>
          <a:solidFill>
            <a:schemeClr val="accent5">
              <a:lumMod val="40000"/>
              <a:lumOff val="60000"/>
            </a:schemeClr>
          </a:solidFill>
        </p:spPr>
        <p:txBody>
          <a:bodyPr wrap="square" rtlCol="0">
            <a:spAutoFit/>
          </a:bodyPr>
          <a:lstStyle/>
          <a:p>
            <a:pPr algn="r"/>
            <a:r>
              <a:rPr lang="en-US" dirty="0" smtClean="0"/>
              <a:t>Allows teacher to enter %  and have standards score auto-calculate.</a:t>
            </a:r>
            <a:endParaRPr lang="en-US" dirty="0"/>
          </a:p>
        </p:txBody>
      </p:sp>
      <p:cxnSp>
        <p:nvCxnSpPr>
          <p:cNvPr id="6" name="Straight Arrow Connector 5"/>
          <p:cNvCxnSpPr/>
          <p:nvPr/>
        </p:nvCxnSpPr>
        <p:spPr>
          <a:xfrm flipH="1" flipV="1">
            <a:off x="8774723" y="5501179"/>
            <a:ext cx="52754" cy="28322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21170" y="5802109"/>
            <a:ext cx="3774829" cy="1021556"/>
          </a:xfrm>
          <a:prstGeom prst="roundRect">
            <a:avLst/>
          </a:prstGeom>
          <a:solidFill>
            <a:schemeClr val="accent5">
              <a:lumMod val="40000"/>
              <a:lumOff val="60000"/>
            </a:schemeClr>
          </a:solidFill>
        </p:spPr>
        <p:txBody>
          <a:bodyPr wrap="square" rtlCol="0">
            <a:spAutoFit/>
          </a:bodyPr>
          <a:lstStyle/>
          <a:p>
            <a:pPr algn="r"/>
            <a:r>
              <a:rPr lang="en-US" dirty="0" smtClean="0"/>
              <a:t>Indicators </a:t>
            </a:r>
            <a:r>
              <a:rPr lang="en-US" dirty="0" err="1" smtClean="0"/>
              <a:t>avg</a:t>
            </a:r>
            <a:r>
              <a:rPr lang="en-US" dirty="0" smtClean="0"/>
              <a:t> = competency mark;</a:t>
            </a:r>
          </a:p>
          <a:p>
            <a:pPr algn="r"/>
            <a:r>
              <a:rPr lang="en-US" dirty="0" smtClean="0"/>
              <a:t>Competency </a:t>
            </a:r>
            <a:r>
              <a:rPr lang="en-US" dirty="0" err="1" smtClean="0"/>
              <a:t>avg</a:t>
            </a:r>
            <a:r>
              <a:rPr lang="en-US" dirty="0" smtClean="0"/>
              <a:t> = overall course competency.</a:t>
            </a:r>
            <a:endParaRPr lang="en-US" dirty="0"/>
          </a:p>
        </p:txBody>
      </p:sp>
      <p:cxnSp>
        <p:nvCxnSpPr>
          <p:cNvPr id="8" name="Straight Arrow Connector 7"/>
          <p:cNvCxnSpPr/>
          <p:nvPr/>
        </p:nvCxnSpPr>
        <p:spPr>
          <a:xfrm flipV="1">
            <a:off x="5937739" y="5501179"/>
            <a:ext cx="1535723" cy="3009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26"/>
            <a:ext cx="8154955" cy="1325563"/>
          </a:xfrm>
        </p:spPr>
        <p:txBody>
          <a:bodyPr/>
          <a:lstStyle/>
          <a:p>
            <a:r>
              <a:rPr lang="en-US" dirty="0" smtClean="0"/>
              <a:t>USE of Content Competency Marks</a:t>
            </a:r>
            <a:endParaRPr lang="en-US" dirty="0"/>
          </a:p>
        </p:txBody>
      </p:sp>
      <p:sp>
        <p:nvSpPr>
          <p:cNvPr id="3" name="TextBox 2"/>
          <p:cNvSpPr txBox="1"/>
          <p:nvPr/>
        </p:nvSpPr>
        <p:spPr>
          <a:xfrm>
            <a:off x="-111275" y="2302595"/>
            <a:ext cx="5230902" cy="1754326"/>
          </a:xfrm>
          <a:prstGeom prst="rect">
            <a:avLst/>
          </a:prstGeom>
          <a:noFill/>
        </p:spPr>
        <p:txBody>
          <a:bodyPr wrap="square" rtlCol="0">
            <a:spAutoFit/>
          </a:bodyPr>
          <a:lstStyle/>
          <a:p>
            <a:pPr algn="ctr"/>
            <a:r>
              <a:rPr lang="en-US" sz="3600" b="1" dirty="0" smtClean="0"/>
              <a:t>What do you DO with those content competency marks?</a:t>
            </a:r>
          </a:p>
        </p:txBody>
      </p:sp>
      <p:sp>
        <p:nvSpPr>
          <p:cNvPr id="4" name="TextBox 3"/>
          <p:cNvSpPr txBox="1"/>
          <p:nvPr/>
        </p:nvSpPr>
        <p:spPr>
          <a:xfrm>
            <a:off x="4870580" y="1228415"/>
            <a:ext cx="2649894" cy="954107"/>
          </a:xfrm>
          <a:prstGeom prst="rect">
            <a:avLst/>
          </a:prstGeom>
          <a:noFill/>
        </p:spPr>
        <p:txBody>
          <a:bodyPr wrap="square" rtlCol="0">
            <a:spAutoFit/>
          </a:bodyPr>
          <a:lstStyle/>
          <a:p>
            <a:pPr algn="ctr"/>
            <a:r>
              <a:rPr lang="en-US" sz="2800" dirty="0" smtClean="0"/>
              <a:t>Final Course Grade</a:t>
            </a:r>
          </a:p>
        </p:txBody>
      </p:sp>
      <p:sp>
        <p:nvSpPr>
          <p:cNvPr id="5" name="TextBox 4"/>
          <p:cNvSpPr txBox="1"/>
          <p:nvPr/>
        </p:nvSpPr>
        <p:spPr>
          <a:xfrm>
            <a:off x="6251510" y="2743524"/>
            <a:ext cx="2649894" cy="1384995"/>
          </a:xfrm>
          <a:prstGeom prst="rect">
            <a:avLst/>
          </a:prstGeom>
          <a:noFill/>
        </p:spPr>
        <p:txBody>
          <a:bodyPr wrap="square" rtlCol="0">
            <a:spAutoFit/>
          </a:bodyPr>
          <a:lstStyle/>
          <a:p>
            <a:pPr algn="ctr"/>
            <a:r>
              <a:rPr lang="en-US" sz="2800" dirty="0" smtClean="0"/>
              <a:t>Academic Privilege Eligibility </a:t>
            </a:r>
          </a:p>
        </p:txBody>
      </p:sp>
      <p:sp>
        <p:nvSpPr>
          <p:cNvPr id="6" name="TextBox 5"/>
          <p:cNvSpPr txBox="1"/>
          <p:nvPr/>
        </p:nvSpPr>
        <p:spPr>
          <a:xfrm>
            <a:off x="5113175" y="4976301"/>
            <a:ext cx="3607375" cy="1508105"/>
          </a:xfrm>
          <a:prstGeom prst="rect">
            <a:avLst/>
          </a:prstGeom>
          <a:noFill/>
        </p:spPr>
        <p:txBody>
          <a:bodyPr wrap="square" rtlCol="0">
            <a:spAutoFit/>
          </a:bodyPr>
          <a:lstStyle/>
          <a:p>
            <a:pPr algn="ctr"/>
            <a:r>
              <a:rPr lang="en-US" sz="2800" dirty="0" smtClean="0"/>
              <a:t>“At-Risk” </a:t>
            </a:r>
            <a:r>
              <a:rPr lang="en-US" sz="1600" dirty="0" smtClean="0"/>
              <a:t>is failing two or more competencies in the course….  If you must meet each individual competency, then overall average is not best determination of “at risk”</a:t>
            </a:r>
            <a:endParaRPr lang="en-US" sz="2800" dirty="0" smtClean="0"/>
          </a:p>
        </p:txBody>
      </p:sp>
      <p:sp>
        <p:nvSpPr>
          <p:cNvPr id="7" name="TextBox 6"/>
          <p:cNvSpPr txBox="1"/>
          <p:nvPr/>
        </p:nvSpPr>
        <p:spPr>
          <a:xfrm>
            <a:off x="1318726" y="4897846"/>
            <a:ext cx="2649894" cy="1384995"/>
          </a:xfrm>
          <a:prstGeom prst="rect">
            <a:avLst/>
          </a:prstGeom>
          <a:noFill/>
        </p:spPr>
        <p:txBody>
          <a:bodyPr wrap="square" rtlCol="0">
            <a:spAutoFit/>
          </a:bodyPr>
          <a:lstStyle/>
          <a:p>
            <a:pPr algn="ctr"/>
            <a:r>
              <a:rPr lang="en-US" sz="2800" dirty="0" smtClean="0"/>
              <a:t>Competency Recovery / Interventions</a:t>
            </a:r>
          </a:p>
        </p:txBody>
      </p:sp>
      <p:cxnSp>
        <p:nvCxnSpPr>
          <p:cNvPr id="9" name="Straight Arrow Connector 8"/>
          <p:cNvCxnSpPr/>
          <p:nvPr/>
        </p:nvCxnSpPr>
        <p:spPr>
          <a:xfrm flipV="1">
            <a:off x="4914123" y="1826522"/>
            <a:ext cx="572277" cy="4156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21675" y="3401411"/>
            <a:ext cx="1135109"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15543" y="4128519"/>
            <a:ext cx="1150775" cy="7761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7" idx="0"/>
          </p:cNvCxnSpPr>
          <p:nvPr/>
        </p:nvCxnSpPr>
        <p:spPr>
          <a:xfrm>
            <a:off x="2643673" y="4400244"/>
            <a:ext cx="0" cy="49760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97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Competency   </a:t>
            </a:r>
            <a:r>
              <a:rPr lang="en-US" dirty="0" err="1" smtClean="0"/>
              <a:t>vs</a:t>
            </a:r>
            <a:r>
              <a:rPr lang="en-US" dirty="0" smtClean="0"/>
              <a:t>   Final Grade</a:t>
            </a:r>
            <a:endParaRPr lang="en-US" dirty="0"/>
          </a:p>
        </p:txBody>
      </p:sp>
      <p:sp>
        <p:nvSpPr>
          <p:cNvPr id="3" name="Oval 2"/>
          <p:cNvSpPr/>
          <p:nvPr/>
        </p:nvSpPr>
        <p:spPr>
          <a:xfrm>
            <a:off x="714646" y="2506473"/>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3.1</a:t>
            </a:r>
            <a:endParaRPr lang="en-US" sz="3200" dirty="0">
              <a:solidFill>
                <a:schemeClr val="tx1"/>
              </a:solidFill>
            </a:endParaRPr>
          </a:p>
        </p:txBody>
      </p:sp>
      <p:sp>
        <p:nvSpPr>
          <p:cNvPr id="4" name="Oval 3"/>
          <p:cNvSpPr/>
          <p:nvPr/>
        </p:nvSpPr>
        <p:spPr>
          <a:xfrm>
            <a:off x="714645" y="3627485"/>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3.8</a:t>
            </a:r>
            <a:endParaRPr lang="en-US" sz="3200" dirty="0">
              <a:solidFill>
                <a:schemeClr val="tx1"/>
              </a:solidFill>
            </a:endParaRPr>
          </a:p>
        </p:txBody>
      </p:sp>
      <p:sp>
        <p:nvSpPr>
          <p:cNvPr id="5" name="Oval 4"/>
          <p:cNvSpPr/>
          <p:nvPr/>
        </p:nvSpPr>
        <p:spPr>
          <a:xfrm>
            <a:off x="714645" y="4748497"/>
            <a:ext cx="1091821" cy="982639"/>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3.6</a:t>
            </a:r>
            <a:endParaRPr lang="en-US" sz="3200" dirty="0">
              <a:solidFill>
                <a:schemeClr val="tx1"/>
              </a:solidFill>
            </a:endParaRPr>
          </a:p>
        </p:txBody>
      </p:sp>
      <p:sp>
        <p:nvSpPr>
          <p:cNvPr id="6" name="Rounded Rectangle 5"/>
          <p:cNvSpPr/>
          <p:nvPr/>
        </p:nvSpPr>
        <p:spPr>
          <a:xfrm>
            <a:off x="3249237" y="3558750"/>
            <a:ext cx="1477146" cy="1109372"/>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rPr>
              <a:t>3.5</a:t>
            </a:r>
            <a:endParaRPr lang="en-US" sz="4000" b="1" dirty="0">
              <a:solidFill>
                <a:schemeClr val="bg1"/>
              </a:solidFill>
            </a:endParaRPr>
          </a:p>
        </p:txBody>
      </p:sp>
      <p:pic>
        <p:nvPicPr>
          <p:cNvPr id="8" name="Picture 7"/>
          <p:cNvPicPr>
            <a:picLocks noChangeAspect="1"/>
          </p:cNvPicPr>
          <p:nvPr/>
        </p:nvPicPr>
        <p:blipFill rotWithShape="1">
          <a:blip r:embed="rId3"/>
          <a:srcRect l="15090" t="4730" r="12037" b="12901"/>
          <a:stretch/>
        </p:blipFill>
        <p:spPr>
          <a:xfrm>
            <a:off x="6335408" y="3247173"/>
            <a:ext cx="2320378" cy="1750705"/>
          </a:xfrm>
          <a:prstGeom prst="rect">
            <a:avLst/>
          </a:prstGeom>
        </p:spPr>
      </p:pic>
      <p:sp>
        <p:nvSpPr>
          <p:cNvPr id="9" name="TextBox 8"/>
          <p:cNvSpPr txBox="1"/>
          <p:nvPr/>
        </p:nvSpPr>
        <p:spPr>
          <a:xfrm>
            <a:off x="315883" y="1552366"/>
            <a:ext cx="2443942" cy="954107"/>
          </a:xfrm>
          <a:prstGeom prst="rect">
            <a:avLst/>
          </a:prstGeom>
          <a:noFill/>
        </p:spPr>
        <p:txBody>
          <a:bodyPr wrap="square" rtlCol="0">
            <a:spAutoFit/>
          </a:bodyPr>
          <a:lstStyle/>
          <a:p>
            <a:r>
              <a:rPr lang="en-US" sz="2800" dirty="0" smtClean="0"/>
              <a:t>Content Competencies</a:t>
            </a:r>
            <a:endParaRPr lang="en-US" sz="2800" dirty="0"/>
          </a:p>
        </p:txBody>
      </p:sp>
      <p:sp>
        <p:nvSpPr>
          <p:cNvPr id="10" name="TextBox 9"/>
          <p:cNvSpPr txBox="1"/>
          <p:nvPr/>
        </p:nvSpPr>
        <p:spPr>
          <a:xfrm>
            <a:off x="3158588" y="1552365"/>
            <a:ext cx="2443942" cy="954107"/>
          </a:xfrm>
          <a:prstGeom prst="rect">
            <a:avLst/>
          </a:prstGeom>
          <a:noFill/>
        </p:spPr>
        <p:txBody>
          <a:bodyPr wrap="square" rtlCol="0">
            <a:spAutoFit/>
          </a:bodyPr>
          <a:lstStyle/>
          <a:p>
            <a:r>
              <a:rPr lang="en-US" sz="2800" dirty="0" smtClean="0"/>
              <a:t>Overall Course Competency</a:t>
            </a:r>
            <a:endParaRPr lang="en-US" sz="2800" dirty="0"/>
          </a:p>
        </p:txBody>
      </p:sp>
      <p:sp>
        <p:nvSpPr>
          <p:cNvPr id="11" name="TextBox 10"/>
          <p:cNvSpPr txBox="1"/>
          <p:nvPr/>
        </p:nvSpPr>
        <p:spPr>
          <a:xfrm>
            <a:off x="6335408" y="1552365"/>
            <a:ext cx="2443942" cy="954107"/>
          </a:xfrm>
          <a:prstGeom prst="rect">
            <a:avLst/>
          </a:prstGeom>
          <a:noFill/>
        </p:spPr>
        <p:txBody>
          <a:bodyPr wrap="square" rtlCol="0">
            <a:spAutoFit/>
          </a:bodyPr>
          <a:lstStyle/>
          <a:p>
            <a:r>
              <a:rPr lang="en-US" sz="2800" dirty="0" smtClean="0"/>
              <a:t>Traditional Letter Grade</a:t>
            </a:r>
            <a:endParaRPr lang="en-US" sz="2800" dirty="0"/>
          </a:p>
        </p:txBody>
      </p:sp>
      <p:sp>
        <p:nvSpPr>
          <p:cNvPr id="12" name="Right Arrow 11"/>
          <p:cNvSpPr/>
          <p:nvPr/>
        </p:nvSpPr>
        <p:spPr>
          <a:xfrm rot="1828665">
            <a:off x="1829688" y="3217257"/>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771335" flipV="1">
            <a:off x="1863034" y="4808991"/>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874468" y="3939797"/>
            <a:ext cx="1329636" cy="360830"/>
          </a:xfrm>
          <a:prstGeom prst="rightArrow">
            <a:avLst>
              <a:gd name="adj1" fmla="val 29128"/>
              <a:gd name="adj2" fmla="val 5602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782950" y="3947645"/>
            <a:ext cx="1329636" cy="360830"/>
          </a:xfrm>
          <a:prstGeom prst="rightArrow">
            <a:avLst>
              <a:gd name="adj1" fmla="val 29128"/>
              <a:gd name="adj2" fmla="val 5602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00192" y="5611401"/>
            <a:ext cx="2719265" cy="954107"/>
          </a:xfrm>
          <a:prstGeom prst="rect">
            <a:avLst/>
          </a:prstGeom>
          <a:noFill/>
        </p:spPr>
        <p:txBody>
          <a:bodyPr wrap="square" rtlCol="0">
            <a:spAutoFit/>
          </a:bodyPr>
          <a:lstStyle/>
          <a:p>
            <a:r>
              <a:rPr lang="en-US" sz="2800" dirty="0" smtClean="0"/>
              <a:t>Simple Average</a:t>
            </a:r>
          </a:p>
          <a:p>
            <a:r>
              <a:rPr lang="en-US" sz="2800" dirty="0" smtClean="0"/>
              <a:t>of competencies</a:t>
            </a:r>
            <a:endParaRPr lang="en-US" sz="2800" dirty="0"/>
          </a:p>
        </p:txBody>
      </p:sp>
      <p:sp>
        <p:nvSpPr>
          <p:cNvPr id="17" name="TextBox 16"/>
          <p:cNvSpPr txBox="1"/>
          <p:nvPr/>
        </p:nvSpPr>
        <p:spPr>
          <a:xfrm>
            <a:off x="5131837" y="5042118"/>
            <a:ext cx="4012164" cy="1815882"/>
          </a:xfrm>
          <a:prstGeom prst="rect">
            <a:avLst/>
          </a:prstGeom>
          <a:noFill/>
        </p:spPr>
        <p:txBody>
          <a:bodyPr wrap="square" rtlCol="0">
            <a:spAutoFit/>
          </a:bodyPr>
          <a:lstStyle/>
          <a:p>
            <a:pPr algn="r"/>
            <a:r>
              <a:rPr lang="en-US" sz="2800" dirty="0" smtClean="0"/>
              <a:t>Student has “NC,” regardless of average, until EVERY content competency is met.</a:t>
            </a:r>
            <a:endParaRPr lang="en-US" sz="2800" dirty="0"/>
          </a:p>
        </p:txBody>
      </p:sp>
    </p:spTree>
    <p:extLst>
      <p:ext uri="{BB962C8B-B14F-4D97-AF65-F5344CB8AC3E}">
        <p14:creationId xmlns:p14="http://schemas.microsoft.com/office/powerpoint/2010/main" val="270276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712770" y="2943838"/>
            <a:ext cx="4341856" cy="275392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Rounded Rectangle 16"/>
          <p:cNvSpPr/>
          <p:nvPr/>
        </p:nvSpPr>
        <p:spPr>
          <a:xfrm>
            <a:off x="2103970" y="3153037"/>
            <a:ext cx="2326833" cy="20325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ounded Rectangle 15"/>
          <p:cNvSpPr/>
          <p:nvPr/>
        </p:nvSpPr>
        <p:spPr>
          <a:xfrm>
            <a:off x="114323" y="3262726"/>
            <a:ext cx="1726341" cy="169500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Title 1"/>
          <p:cNvSpPr>
            <a:spLocks noGrp="1"/>
          </p:cNvSpPr>
          <p:nvPr>
            <p:ph type="title"/>
          </p:nvPr>
        </p:nvSpPr>
        <p:spPr>
          <a:xfrm>
            <a:off x="-14746" y="0"/>
            <a:ext cx="7886700" cy="1325563"/>
          </a:xfrm>
        </p:spPr>
        <p:txBody>
          <a:bodyPr/>
          <a:lstStyle/>
          <a:p>
            <a:r>
              <a:rPr lang="en-US" b="1" dirty="0" smtClean="0"/>
              <a:t>Awarding Credit &amp; </a:t>
            </a:r>
            <a:br>
              <a:rPr lang="en-US" b="1" dirty="0" smtClean="0"/>
            </a:br>
            <a:r>
              <a:rPr lang="en-US" b="1" dirty="0" smtClean="0"/>
              <a:t>Final LETTER Grade</a:t>
            </a:r>
            <a:endParaRPr lang="en-US" b="1" dirty="0"/>
          </a:p>
        </p:txBody>
      </p:sp>
      <p:sp>
        <p:nvSpPr>
          <p:cNvPr id="3" name="Rectangle 2"/>
          <p:cNvSpPr/>
          <p:nvPr/>
        </p:nvSpPr>
        <p:spPr>
          <a:xfrm>
            <a:off x="465817" y="1537032"/>
            <a:ext cx="8091087" cy="1054135"/>
          </a:xfrm>
          <a:prstGeom prst="rect">
            <a:avLst/>
          </a:prstGeom>
          <a:noFill/>
        </p:spPr>
        <p:txBody>
          <a:bodyPr wrap="square" lIns="68580" tIns="34290" rIns="68580" bIns="34290">
            <a:spAutoFit/>
          </a:bodyPr>
          <a:lstStyle/>
          <a:p>
            <a:r>
              <a:rPr lang="en-US" sz="3200" dirty="0">
                <a:ln w="0"/>
              </a:rPr>
              <a:t>*Credit is awarded only when EVERY individual course competency is mastered (</a:t>
            </a:r>
            <a:r>
              <a:rPr lang="en-US" sz="3200" dirty="0" smtClean="0">
                <a:ln w="0"/>
              </a:rPr>
              <a:t>2.5 or better)</a:t>
            </a:r>
            <a:endParaRPr lang="en-US" sz="3200" dirty="0">
              <a:ln w="0"/>
            </a:endParaRPr>
          </a:p>
        </p:txBody>
      </p:sp>
      <p:pic>
        <p:nvPicPr>
          <p:cNvPr id="4" name="Picture 3"/>
          <p:cNvPicPr>
            <a:picLocks noChangeAspect="1"/>
          </p:cNvPicPr>
          <p:nvPr/>
        </p:nvPicPr>
        <p:blipFill>
          <a:blip r:embed="rId3"/>
          <a:stretch>
            <a:fillRect/>
          </a:stretch>
        </p:blipFill>
        <p:spPr>
          <a:xfrm>
            <a:off x="4827418" y="3526486"/>
            <a:ext cx="4080746" cy="1955171"/>
          </a:xfrm>
          <a:prstGeom prst="rect">
            <a:avLst/>
          </a:prstGeom>
        </p:spPr>
      </p:pic>
      <p:sp>
        <p:nvSpPr>
          <p:cNvPr id="5" name="Rectangle 4"/>
          <p:cNvSpPr/>
          <p:nvPr/>
        </p:nvSpPr>
        <p:spPr>
          <a:xfrm>
            <a:off x="6157907" y="3015871"/>
            <a:ext cx="1505608" cy="438582"/>
          </a:xfrm>
          <a:prstGeom prst="rect">
            <a:avLst/>
          </a:prstGeom>
          <a:noFill/>
        </p:spPr>
        <p:txBody>
          <a:bodyPr wrap="square" lIns="68580" tIns="34290" rIns="68580" bIns="34290">
            <a:spAutoFit/>
          </a:bodyPr>
          <a:lstStyle/>
          <a:p>
            <a:r>
              <a:rPr lang="en-US" sz="2400" dirty="0">
                <a:ln w="0"/>
              </a:rPr>
              <a:t>2014-2015</a:t>
            </a:r>
          </a:p>
        </p:txBody>
      </p:sp>
      <p:sp>
        <p:nvSpPr>
          <p:cNvPr id="6" name="Rectangle 5"/>
          <p:cNvSpPr/>
          <p:nvPr/>
        </p:nvSpPr>
        <p:spPr>
          <a:xfrm>
            <a:off x="2537955" y="3218071"/>
            <a:ext cx="1505608" cy="438582"/>
          </a:xfrm>
          <a:prstGeom prst="rect">
            <a:avLst/>
          </a:prstGeom>
          <a:noFill/>
        </p:spPr>
        <p:txBody>
          <a:bodyPr wrap="square" lIns="68580" tIns="34290" rIns="68580" bIns="34290">
            <a:spAutoFit/>
          </a:bodyPr>
          <a:lstStyle/>
          <a:p>
            <a:r>
              <a:rPr lang="en-US" sz="2400" dirty="0">
                <a:ln w="0"/>
              </a:rPr>
              <a:t>2013-2014</a:t>
            </a:r>
          </a:p>
        </p:txBody>
      </p:sp>
      <p:sp>
        <p:nvSpPr>
          <p:cNvPr id="7" name="Rectangle 6"/>
          <p:cNvSpPr/>
          <p:nvPr/>
        </p:nvSpPr>
        <p:spPr>
          <a:xfrm>
            <a:off x="263344" y="3288124"/>
            <a:ext cx="1505608" cy="438582"/>
          </a:xfrm>
          <a:prstGeom prst="rect">
            <a:avLst/>
          </a:prstGeom>
          <a:noFill/>
        </p:spPr>
        <p:txBody>
          <a:bodyPr wrap="square" lIns="68580" tIns="34290" rIns="68580" bIns="34290">
            <a:spAutoFit/>
          </a:bodyPr>
          <a:lstStyle/>
          <a:p>
            <a:r>
              <a:rPr lang="en-US" sz="2400" dirty="0">
                <a:ln w="0"/>
              </a:rPr>
              <a:t>2012-2013</a:t>
            </a:r>
          </a:p>
        </p:txBody>
      </p:sp>
      <p:sp>
        <p:nvSpPr>
          <p:cNvPr id="8" name="Rectangle 7"/>
          <p:cNvSpPr/>
          <p:nvPr/>
        </p:nvSpPr>
        <p:spPr>
          <a:xfrm>
            <a:off x="328990" y="3890939"/>
            <a:ext cx="349460" cy="438582"/>
          </a:xfrm>
          <a:prstGeom prst="rect">
            <a:avLst/>
          </a:prstGeom>
          <a:noFill/>
        </p:spPr>
        <p:txBody>
          <a:bodyPr wrap="square" lIns="68580" tIns="34290" rIns="68580" bIns="34290">
            <a:spAutoFit/>
          </a:bodyPr>
          <a:lstStyle/>
          <a:p>
            <a:r>
              <a:rPr lang="en-US" sz="2400" dirty="0">
                <a:ln w="0"/>
              </a:rPr>
              <a:t>A</a:t>
            </a:r>
          </a:p>
        </p:txBody>
      </p:sp>
      <p:sp>
        <p:nvSpPr>
          <p:cNvPr id="9" name="Rectangle 8"/>
          <p:cNvSpPr/>
          <p:nvPr/>
        </p:nvSpPr>
        <p:spPr>
          <a:xfrm>
            <a:off x="951667" y="4123695"/>
            <a:ext cx="349460" cy="438582"/>
          </a:xfrm>
          <a:prstGeom prst="rect">
            <a:avLst/>
          </a:prstGeom>
          <a:noFill/>
        </p:spPr>
        <p:txBody>
          <a:bodyPr wrap="square" lIns="68580" tIns="34290" rIns="68580" bIns="34290">
            <a:spAutoFit/>
          </a:bodyPr>
          <a:lstStyle/>
          <a:p>
            <a:r>
              <a:rPr lang="en-US" sz="2400" dirty="0">
                <a:ln w="0"/>
              </a:rPr>
              <a:t>B</a:t>
            </a:r>
          </a:p>
        </p:txBody>
      </p:sp>
      <p:sp>
        <p:nvSpPr>
          <p:cNvPr id="10" name="Rectangle 9"/>
          <p:cNvSpPr/>
          <p:nvPr/>
        </p:nvSpPr>
        <p:spPr>
          <a:xfrm>
            <a:off x="289515" y="4389286"/>
            <a:ext cx="662152" cy="438582"/>
          </a:xfrm>
          <a:prstGeom prst="rect">
            <a:avLst/>
          </a:prstGeom>
          <a:noFill/>
        </p:spPr>
        <p:txBody>
          <a:bodyPr wrap="square" lIns="68580" tIns="34290" rIns="68580" bIns="34290">
            <a:spAutoFit/>
          </a:bodyPr>
          <a:lstStyle/>
          <a:p>
            <a:r>
              <a:rPr lang="en-US" sz="2400" dirty="0">
                <a:ln w="0"/>
              </a:rPr>
              <a:t>INC</a:t>
            </a:r>
          </a:p>
        </p:txBody>
      </p:sp>
      <p:sp>
        <p:nvSpPr>
          <p:cNvPr id="11" name="Rectangle 10"/>
          <p:cNvSpPr/>
          <p:nvPr/>
        </p:nvSpPr>
        <p:spPr>
          <a:xfrm>
            <a:off x="2537955" y="3762969"/>
            <a:ext cx="349460" cy="438582"/>
          </a:xfrm>
          <a:prstGeom prst="rect">
            <a:avLst/>
          </a:prstGeom>
          <a:noFill/>
        </p:spPr>
        <p:txBody>
          <a:bodyPr wrap="square" lIns="68580" tIns="34290" rIns="68580" bIns="34290">
            <a:spAutoFit/>
          </a:bodyPr>
          <a:lstStyle/>
          <a:p>
            <a:r>
              <a:rPr lang="en-US" sz="2400" dirty="0">
                <a:ln w="0"/>
              </a:rPr>
              <a:t>A</a:t>
            </a:r>
          </a:p>
        </p:txBody>
      </p:sp>
      <p:sp>
        <p:nvSpPr>
          <p:cNvPr id="12" name="Rectangle 11"/>
          <p:cNvSpPr/>
          <p:nvPr/>
        </p:nvSpPr>
        <p:spPr>
          <a:xfrm>
            <a:off x="3062786" y="3929535"/>
            <a:ext cx="349460" cy="438582"/>
          </a:xfrm>
          <a:prstGeom prst="rect">
            <a:avLst/>
          </a:prstGeom>
          <a:noFill/>
        </p:spPr>
        <p:txBody>
          <a:bodyPr wrap="square" lIns="68580" tIns="34290" rIns="68580" bIns="34290">
            <a:spAutoFit/>
          </a:bodyPr>
          <a:lstStyle/>
          <a:p>
            <a:r>
              <a:rPr lang="en-US" sz="2400" dirty="0">
                <a:ln w="0"/>
              </a:rPr>
              <a:t>B</a:t>
            </a:r>
          </a:p>
        </p:txBody>
      </p:sp>
      <p:sp>
        <p:nvSpPr>
          <p:cNvPr id="13" name="Rectangle 12"/>
          <p:cNvSpPr/>
          <p:nvPr/>
        </p:nvSpPr>
        <p:spPr>
          <a:xfrm>
            <a:off x="2562814" y="4320799"/>
            <a:ext cx="662152" cy="438582"/>
          </a:xfrm>
          <a:prstGeom prst="rect">
            <a:avLst/>
          </a:prstGeom>
          <a:noFill/>
        </p:spPr>
        <p:txBody>
          <a:bodyPr wrap="square" lIns="68580" tIns="34290" rIns="68580" bIns="34290">
            <a:spAutoFit/>
          </a:bodyPr>
          <a:lstStyle/>
          <a:p>
            <a:r>
              <a:rPr lang="en-US" sz="2400" dirty="0">
                <a:ln w="0"/>
              </a:rPr>
              <a:t>INC</a:t>
            </a:r>
          </a:p>
        </p:txBody>
      </p:sp>
      <p:sp>
        <p:nvSpPr>
          <p:cNvPr id="14" name="Rectangle 13"/>
          <p:cNvSpPr/>
          <p:nvPr/>
        </p:nvSpPr>
        <p:spPr>
          <a:xfrm>
            <a:off x="3188111" y="4659338"/>
            <a:ext cx="349460" cy="438582"/>
          </a:xfrm>
          <a:prstGeom prst="rect">
            <a:avLst/>
          </a:prstGeom>
          <a:noFill/>
        </p:spPr>
        <p:txBody>
          <a:bodyPr wrap="square" lIns="68580" tIns="34290" rIns="68580" bIns="34290">
            <a:spAutoFit/>
          </a:bodyPr>
          <a:lstStyle/>
          <a:p>
            <a:r>
              <a:rPr lang="en-US" sz="2400" dirty="0">
                <a:ln w="0"/>
                <a:solidFill>
                  <a:srgbClr val="C00000"/>
                </a:solidFill>
              </a:rPr>
              <a:t>F</a:t>
            </a:r>
          </a:p>
        </p:txBody>
      </p:sp>
      <p:sp>
        <p:nvSpPr>
          <p:cNvPr id="15" name="Rectangle 14"/>
          <p:cNvSpPr/>
          <p:nvPr/>
        </p:nvSpPr>
        <p:spPr>
          <a:xfrm>
            <a:off x="3527597" y="4196633"/>
            <a:ext cx="349460" cy="438582"/>
          </a:xfrm>
          <a:prstGeom prst="rect">
            <a:avLst/>
          </a:prstGeom>
          <a:noFill/>
        </p:spPr>
        <p:txBody>
          <a:bodyPr wrap="square" lIns="68580" tIns="34290" rIns="68580" bIns="34290">
            <a:spAutoFit/>
          </a:bodyPr>
          <a:lstStyle/>
          <a:p>
            <a:r>
              <a:rPr lang="en-US" sz="2400" dirty="0">
                <a:ln w="0"/>
                <a:solidFill>
                  <a:schemeClr val="accent6"/>
                </a:solidFill>
              </a:rPr>
              <a:t>C</a:t>
            </a:r>
          </a:p>
        </p:txBody>
      </p:sp>
      <p:pic>
        <p:nvPicPr>
          <p:cNvPr id="19" name="Picture 1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51788">
            <a:off x="3604451" y="4783823"/>
            <a:ext cx="901784" cy="745881"/>
          </a:xfrm>
          <a:prstGeom prst="rect">
            <a:avLst/>
          </a:prstGeom>
        </p:spPr>
      </p:pic>
      <p:sp>
        <p:nvSpPr>
          <p:cNvPr id="20" name="32-Point Star 19"/>
          <p:cNvSpPr/>
          <p:nvPr/>
        </p:nvSpPr>
        <p:spPr>
          <a:xfrm>
            <a:off x="7976941" y="4084196"/>
            <a:ext cx="1077685" cy="860940"/>
          </a:xfrm>
          <a:prstGeom prst="star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b="1" dirty="0">
                <a:solidFill>
                  <a:schemeClr val="tx1"/>
                </a:solidFill>
              </a:rPr>
              <a:t>GPA</a:t>
            </a:r>
          </a:p>
        </p:txBody>
      </p:sp>
      <p:sp>
        <p:nvSpPr>
          <p:cNvPr id="21" name="Rectangle 20"/>
          <p:cNvSpPr/>
          <p:nvPr/>
        </p:nvSpPr>
        <p:spPr>
          <a:xfrm>
            <a:off x="1586205" y="5798609"/>
            <a:ext cx="7468422" cy="1054135"/>
          </a:xfrm>
          <a:prstGeom prst="rect">
            <a:avLst/>
          </a:prstGeom>
          <a:noFill/>
        </p:spPr>
        <p:txBody>
          <a:bodyPr wrap="square" lIns="68580" tIns="34290" rIns="68580" bIns="34290">
            <a:spAutoFit/>
          </a:bodyPr>
          <a:lstStyle/>
          <a:p>
            <a:r>
              <a:rPr lang="en-US" sz="3200" dirty="0" smtClean="0">
                <a:ln w="0"/>
              </a:rPr>
              <a:t>Teachers manually enter letter grade...</a:t>
            </a:r>
          </a:p>
          <a:p>
            <a:r>
              <a:rPr lang="en-US" sz="3200" dirty="0">
                <a:ln w="0"/>
              </a:rPr>
              <a:t>W</a:t>
            </a:r>
            <a:r>
              <a:rPr lang="en-US" sz="3200" dirty="0" smtClean="0">
                <a:ln w="0"/>
              </a:rPr>
              <a:t>e haven’t settled on a scale…</a:t>
            </a:r>
            <a:endParaRPr lang="en-US" sz="3200" dirty="0">
              <a:ln w="0"/>
            </a:endParaRPr>
          </a:p>
        </p:txBody>
      </p:sp>
    </p:spTree>
    <p:extLst>
      <p:ext uri="{BB962C8B-B14F-4D97-AF65-F5344CB8AC3E}">
        <p14:creationId xmlns:p14="http://schemas.microsoft.com/office/powerpoint/2010/main" val="868482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rot="21026242">
            <a:off x="237112" y="2720583"/>
            <a:ext cx="3389253" cy="2829728"/>
          </a:xfrm>
          <a:prstGeom prst="rect">
            <a:avLst/>
          </a:prstGeom>
        </p:spPr>
      </p:pic>
      <p:sp>
        <p:nvSpPr>
          <p:cNvPr id="9" name="Oval 8"/>
          <p:cNvSpPr>
            <a:spLocks noChangeAspect="1"/>
          </p:cNvSpPr>
          <p:nvPr/>
        </p:nvSpPr>
        <p:spPr>
          <a:xfrm>
            <a:off x="3830183" y="828769"/>
            <a:ext cx="5313817" cy="59046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2100" dirty="0"/>
          </a:p>
        </p:txBody>
      </p:sp>
      <p:sp>
        <p:nvSpPr>
          <p:cNvPr id="10" name="Oval 9"/>
          <p:cNvSpPr>
            <a:spLocks noChangeAspect="1"/>
          </p:cNvSpPr>
          <p:nvPr/>
        </p:nvSpPr>
        <p:spPr>
          <a:xfrm>
            <a:off x="4484887" y="2055366"/>
            <a:ext cx="4114800" cy="455195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2800" dirty="0"/>
          </a:p>
        </p:txBody>
      </p:sp>
      <p:sp>
        <p:nvSpPr>
          <p:cNvPr id="6" name="Oval 5"/>
          <p:cNvSpPr/>
          <p:nvPr/>
        </p:nvSpPr>
        <p:spPr>
          <a:xfrm>
            <a:off x="4982246" y="3257549"/>
            <a:ext cx="3099654" cy="328020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600" dirty="0"/>
          </a:p>
        </p:txBody>
      </p:sp>
      <p:sp>
        <p:nvSpPr>
          <p:cNvPr id="4" name="Title 3"/>
          <p:cNvSpPr>
            <a:spLocks noGrp="1"/>
          </p:cNvSpPr>
          <p:nvPr>
            <p:ph type="title"/>
          </p:nvPr>
        </p:nvSpPr>
        <p:spPr>
          <a:xfrm>
            <a:off x="11225" y="0"/>
            <a:ext cx="4398320" cy="714733"/>
          </a:xfrm>
        </p:spPr>
        <p:txBody>
          <a:bodyPr anchor="t">
            <a:normAutofit/>
          </a:bodyPr>
          <a:lstStyle/>
          <a:p>
            <a:r>
              <a:rPr lang="en-US" b="1" dirty="0" smtClean="0"/>
              <a:t>Reporting:</a:t>
            </a:r>
            <a:endParaRPr lang="en-US" b="1" dirty="0"/>
          </a:p>
        </p:txBody>
      </p:sp>
      <p:sp>
        <p:nvSpPr>
          <p:cNvPr id="5" name="Oval 4"/>
          <p:cNvSpPr>
            <a:spLocks noChangeAspect="1"/>
          </p:cNvSpPr>
          <p:nvPr/>
        </p:nvSpPr>
        <p:spPr>
          <a:xfrm>
            <a:off x="5557883" y="4785614"/>
            <a:ext cx="1956317" cy="164193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1" name="Rectangle 10"/>
          <p:cNvSpPr/>
          <p:nvPr/>
        </p:nvSpPr>
        <p:spPr>
          <a:xfrm>
            <a:off x="5958163" y="1626609"/>
            <a:ext cx="1718291"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Transcripts</a:t>
            </a:r>
          </a:p>
        </p:txBody>
      </p:sp>
      <p:sp>
        <p:nvSpPr>
          <p:cNvPr id="12" name="Rectangle 11"/>
          <p:cNvSpPr/>
          <p:nvPr/>
        </p:nvSpPr>
        <p:spPr>
          <a:xfrm rot="1716422">
            <a:off x="8005308" y="1820962"/>
            <a:ext cx="732381"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GPA</a:t>
            </a:r>
          </a:p>
        </p:txBody>
      </p:sp>
      <p:sp>
        <p:nvSpPr>
          <p:cNvPr id="13" name="Rectangle 12"/>
          <p:cNvSpPr/>
          <p:nvPr/>
        </p:nvSpPr>
        <p:spPr>
          <a:xfrm>
            <a:off x="5263563" y="2278604"/>
            <a:ext cx="2616550" cy="1054135"/>
          </a:xfrm>
          <a:prstGeom prst="rect">
            <a:avLst/>
          </a:prstGeom>
          <a:noFill/>
        </p:spPr>
        <p:txBody>
          <a:bodyPr wrap="none" lIns="68580" tIns="34290" rIns="68580" bIns="34290">
            <a:spAutoFit/>
          </a:bodyPr>
          <a:lstStyle/>
          <a:p>
            <a:pPr algn="ctr"/>
            <a:r>
              <a:rPr lang="en-US" sz="3200" b="1" dirty="0">
                <a:ln w="0"/>
                <a:solidFill>
                  <a:schemeClr val="bg1"/>
                </a:solidFill>
              </a:rPr>
              <a:t>Overall Course</a:t>
            </a:r>
          </a:p>
          <a:p>
            <a:pPr algn="ctr"/>
            <a:r>
              <a:rPr lang="en-US" sz="3200" b="1" dirty="0">
                <a:ln w="0"/>
                <a:solidFill>
                  <a:schemeClr val="bg1"/>
                </a:solidFill>
              </a:rPr>
              <a:t> Competency</a:t>
            </a:r>
          </a:p>
        </p:txBody>
      </p:sp>
      <p:sp>
        <p:nvSpPr>
          <p:cNvPr id="14" name="Rectangle 13"/>
          <p:cNvSpPr/>
          <p:nvPr/>
        </p:nvSpPr>
        <p:spPr>
          <a:xfrm>
            <a:off x="5006832" y="1199344"/>
            <a:ext cx="3168944" cy="561692"/>
          </a:xfrm>
          <a:prstGeom prst="rect">
            <a:avLst/>
          </a:prstGeom>
          <a:noFill/>
        </p:spPr>
        <p:txBody>
          <a:bodyPr wrap="none" lIns="68580" tIns="34290" rIns="68580" bIns="34290">
            <a:spAutoFit/>
          </a:bodyPr>
          <a:lstStyle/>
          <a:p>
            <a:pPr algn="ctr"/>
            <a:r>
              <a:rPr lang="en-US" sz="3200" b="1" dirty="0">
                <a:ln w="0"/>
                <a:solidFill>
                  <a:schemeClr val="bg1"/>
                </a:solidFill>
              </a:rPr>
              <a:t>Final Letter Grade</a:t>
            </a:r>
          </a:p>
        </p:txBody>
      </p:sp>
      <p:sp>
        <p:nvSpPr>
          <p:cNvPr id="15" name="Rectangle 14"/>
          <p:cNvSpPr/>
          <p:nvPr/>
        </p:nvSpPr>
        <p:spPr>
          <a:xfrm>
            <a:off x="5411445" y="3380204"/>
            <a:ext cx="2241256" cy="1361911"/>
          </a:xfrm>
          <a:prstGeom prst="rect">
            <a:avLst/>
          </a:prstGeom>
          <a:noFill/>
        </p:spPr>
        <p:txBody>
          <a:bodyPr wrap="none" lIns="68580" tIns="34290" rIns="68580" bIns="34290">
            <a:spAutoFit/>
          </a:bodyPr>
          <a:lstStyle/>
          <a:p>
            <a:pPr algn="ctr"/>
            <a:r>
              <a:rPr lang="en-US" sz="2800" b="1" dirty="0" smtClean="0">
                <a:ln w="0"/>
                <a:solidFill>
                  <a:schemeClr val="bg1"/>
                </a:solidFill>
              </a:rPr>
              <a:t>Individual</a:t>
            </a:r>
          </a:p>
          <a:p>
            <a:pPr algn="ctr"/>
            <a:r>
              <a:rPr lang="en-US" sz="2800" b="1" dirty="0" smtClean="0">
                <a:ln w="0"/>
                <a:solidFill>
                  <a:schemeClr val="bg1"/>
                </a:solidFill>
              </a:rPr>
              <a:t>Course</a:t>
            </a:r>
          </a:p>
          <a:p>
            <a:pPr algn="ctr"/>
            <a:r>
              <a:rPr lang="en-US" sz="2800" b="1" dirty="0" smtClean="0">
                <a:ln w="0"/>
                <a:solidFill>
                  <a:schemeClr val="bg1"/>
                </a:solidFill>
              </a:rPr>
              <a:t>Competencies</a:t>
            </a:r>
            <a:endParaRPr lang="en-US" sz="2800" b="1" dirty="0">
              <a:ln w="0"/>
              <a:solidFill>
                <a:schemeClr val="bg1"/>
              </a:solidFill>
            </a:endParaRPr>
          </a:p>
        </p:txBody>
      </p:sp>
      <p:sp>
        <p:nvSpPr>
          <p:cNvPr id="16" name="Rectangle 15"/>
          <p:cNvSpPr/>
          <p:nvPr/>
        </p:nvSpPr>
        <p:spPr>
          <a:xfrm>
            <a:off x="5685698" y="5189741"/>
            <a:ext cx="1772280" cy="807913"/>
          </a:xfrm>
          <a:prstGeom prst="rect">
            <a:avLst/>
          </a:prstGeom>
          <a:noFill/>
        </p:spPr>
        <p:txBody>
          <a:bodyPr wrap="none" lIns="68580" tIns="34290" rIns="68580" bIns="34290">
            <a:spAutoFit/>
          </a:bodyPr>
          <a:lstStyle/>
          <a:p>
            <a:pPr algn="ctr"/>
            <a:r>
              <a:rPr lang="en-US" sz="2400" b="1" dirty="0">
                <a:ln w="0"/>
                <a:solidFill>
                  <a:schemeClr val="bg1"/>
                </a:solidFill>
              </a:rPr>
              <a:t>Assessments</a:t>
            </a:r>
          </a:p>
          <a:p>
            <a:pPr algn="ctr"/>
            <a:r>
              <a:rPr lang="en-US" sz="2400" b="1" dirty="0">
                <a:ln w="0"/>
                <a:solidFill>
                  <a:schemeClr val="bg1"/>
                </a:solidFill>
              </a:rPr>
              <a:t>&amp; Rubrics</a:t>
            </a:r>
          </a:p>
        </p:txBody>
      </p:sp>
      <p:sp>
        <p:nvSpPr>
          <p:cNvPr id="17" name="Rectangle 16"/>
          <p:cNvSpPr/>
          <p:nvPr/>
        </p:nvSpPr>
        <p:spPr>
          <a:xfrm rot="19848804">
            <a:off x="4032049" y="3499419"/>
            <a:ext cx="1443345"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Eligibility</a:t>
            </a:r>
          </a:p>
        </p:txBody>
      </p:sp>
      <p:sp>
        <p:nvSpPr>
          <p:cNvPr id="18" name="Rectangle 17"/>
          <p:cNvSpPr/>
          <p:nvPr/>
        </p:nvSpPr>
        <p:spPr>
          <a:xfrm rot="1814368">
            <a:off x="7401989" y="3388562"/>
            <a:ext cx="1055417" cy="931024"/>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Honor</a:t>
            </a:r>
          </a:p>
          <a:p>
            <a:pPr algn="ctr"/>
            <a:r>
              <a:rPr lang="en-US" sz="2800" dirty="0">
                <a:ln w="0"/>
                <a:solidFill>
                  <a:schemeClr val="bg1">
                    <a:lumMod val="95000"/>
                  </a:schemeClr>
                </a:solidFill>
              </a:rPr>
              <a:t>Roll</a:t>
            </a:r>
          </a:p>
        </p:txBody>
      </p:sp>
      <p:sp>
        <p:nvSpPr>
          <p:cNvPr id="19" name="Rectangle 18"/>
          <p:cNvSpPr/>
          <p:nvPr/>
        </p:nvSpPr>
        <p:spPr>
          <a:xfrm rot="19634982">
            <a:off x="4680045" y="4928334"/>
            <a:ext cx="1117133" cy="500137"/>
          </a:xfrm>
          <a:prstGeom prst="rect">
            <a:avLst/>
          </a:prstGeom>
          <a:noFill/>
        </p:spPr>
        <p:txBody>
          <a:bodyPr wrap="square" lIns="68580" tIns="34290" rIns="68580" bIns="34290">
            <a:spAutoFit/>
          </a:bodyPr>
          <a:lstStyle/>
          <a:p>
            <a:pPr algn="ctr"/>
            <a:r>
              <a:rPr lang="en-US" sz="2800" dirty="0">
                <a:ln w="0"/>
                <a:solidFill>
                  <a:schemeClr val="bg1">
                    <a:lumMod val="95000"/>
                  </a:schemeClr>
                </a:solidFill>
              </a:rPr>
              <a:t>At Risk</a:t>
            </a:r>
          </a:p>
        </p:txBody>
      </p:sp>
      <p:sp>
        <p:nvSpPr>
          <p:cNvPr id="20" name="Rectangle 19"/>
          <p:cNvSpPr/>
          <p:nvPr/>
        </p:nvSpPr>
        <p:spPr>
          <a:xfrm rot="1716422">
            <a:off x="8016893" y="2502211"/>
            <a:ext cx="1121205" cy="500137"/>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credits</a:t>
            </a:r>
          </a:p>
        </p:txBody>
      </p:sp>
      <p:sp>
        <p:nvSpPr>
          <p:cNvPr id="21" name="Rectangle 20"/>
          <p:cNvSpPr/>
          <p:nvPr/>
        </p:nvSpPr>
        <p:spPr>
          <a:xfrm rot="1887467">
            <a:off x="7351392" y="4320702"/>
            <a:ext cx="1272464" cy="1177245"/>
          </a:xfrm>
          <a:prstGeom prst="rect">
            <a:avLst/>
          </a:prstGeom>
          <a:noFill/>
        </p:spPr>
        <p:txBody>
          <a:bodyPr wrap="none" lIns="68580" tIns="34290" rIns="68580" bIns="34290">
            <a:spAutoFit/>
          </a:bodyPr>
          <a:lstStyle/>
          <a:p>
            <a:pPr algn="ctr"/>
            <a:r>
              <a:rPr lang="en-US" sz="2400" dirty="0" err="1" smtClean="0">
                <a:ln w="0"/>
                <a:solidFill>
                  <a:schemeClr val="bg1">
                    <a:lumMod val="95000"/>
                  </a:schemeClr>
                </a:solidFill>
              </a:rPr>
              <a:t>Qtr</a:t>
            </a:r>
            <a:endParaRPr lang="en-US" sz="2400" dirty="0" smtClean="0">
              <a:ln w="0"/>
              <a:solidFill>
                <a:schemeClr val="bg1">
                  <a:lumMod val="95000"/>
                </a:schemeClr>
              </a:solidFill>
            </a:endParaRPr>
          </a:p>
          <a:p>
            <a:pPr algn="ctr"/>
            <a:r>
              <a:rPr lang="en-US" sz="2400" dirty="0" smtClean="0">
                <a:ln w="0"/>
                <a:solidFill>
                  <a:schemeClr val="bg1">
                    <a:lumMod val="95000"/>
                  </a:schemeClr>
                </a:solidFill>
              </a:rPr>
              <a:t> </a:t>
            </a:r>
            <a:r>
              <a:rPr lang="en-US" sz="2400" dirty="0">
                <a:ln w="0"/>
                <a:solidFill>
                  <a:schemeClr val="bg1">
                    <a:lumMod val="95000"/>
                  </a:schemeClr>
                </a:solidFill>
              </a:rPr>
              <a:t>Progress</a:t>
            </a:r>
          </a:p>
          <a:p>
            <a:pPr algn="ctr"/>
            <a:r>
              <a:rPr lang="en-US" sz="2400" dirty="0">
                <a:ln w="0"/>
                <a:solidFill>
                  <a:schemeClr val="bg1">
                    <a:lumMod val="95000"/>
                  </a:schemeClr>
                </a:solidFill>
              </a:rPr>
              <a:t>Reports</a:t>
            </a:r>
          </a:p>
        </p:txBody>
      </p:sp>
      <p:pic>
        <p:nvPicPr>
          <p:cNvPr id="22" name="Picture 21"/>
          <p:cNvPicPr>
            <a:picLocks noChangeAspect="1"/>
          </p:cNvPicPr>
          <p:nvPr/>
        </p:nvPicPr>
        <p:blipFill>
          <a:blip r:embed="rId3"/>
          <a:stretch>
            <a:fillRect/>
          </a:stretch>
        </p:blipFill>
        <p:spPr>
          <a:xfrm rot="552567">
            <a:off x="1179337" y="4369768"/>
            <a:ext cx="2794015" cy="2268769"/>
          </a:xfrm>
          <a:prstGeom prst="rect">
            <a:avLst/>
          </a:prstGeom>
        </p:spPr>
      </p:pic>
      <p:sp>
        <p:nvSpPr>
          <p:cNvPr id="24" name="Rectangle 23"/>
          <p:cNvSpPr/>
          <p:nvPr/>
        </p:nvSpPr>
        <p:spPr>
          <a:xfrm rot="19512367">
            <a:off x="3873691" y="1875254"/>
            <a:ext cx="1882568" cy="931024"/>
          </a:xfrm>
          <a:prstGeom prst="rect">
            <a:avLst/>
          </a:prstGeom>
          <a:noFill/>
        </p:spPr>
        <p:txBody>
          <a:bodyPr wrap="none" lIns="68580" tIns="34290" rIns="68580" bIns="34290">
            <a:spAutoFit/>
          </a:bodyPr>
          <a:lstStyle/>
          <a:p>
            <a:pPr algn="ctr"/>
            <a:r>
              <a:rPr lang="en-US" sz="2800" dirty="0">
                <a:ln w="0"/>
                <a:solidFill>
                  <a:schemeClr val="bg1">
                    <a:lumMod val="95000"/>
                  </a:schemeClr>
                </a:solidFill>
              </a:rPr>
              <a:t>Final </a:t>
            </a:r>
          </a:p>
          <a:p>
            <a:pPr algn="ctr"/>
            <a:r>
              <a:rPr lang="en-US" sz="2800" dirty="0">
                <a:ln w="0"/>
                <a:solidFill>
                  <a:schemeClr val="bg1">
                    <a:lumMod val="95000"/>
                  </a:schemeClr>
                </a:solidFill>
              </a:rPr>
              <a:t>Report Card</a:t>
            </a:r>
          </a:p>
        </p:txBody>
      </p:sp>
      <p:sp>
        <p:nvSpPr>
          <p:cNvPr id="25" name="Rectangle 24"/>
          <p:cNvSpPr/>
          <p:nvPr/>
        </p:nvSpPr>
        <p:spPr>
          <a:xfrm>
            <a:off x="6040675" y="6209899"/>
            <a:ext cx="1003223" cy="623248"/>
          </a:xfrm>
          <a:prstGeom prst="rect">
            <a:avLst/>
          </a:prstGeom>
          <a:noFill/>
        </p:spPr>
        <p:txBody>
          <a:bodyPr wrap="none" lIns="68580" tIns="34290" rIns="68580" bIns="34290">
            <a:spAutoFit/>
          </a:bodyPr>
          <a:lstStyle/>
          <a:p>
            <a:pPr algn="ctr"/>
            <a:r>
              <a:rPr lang="en-US" sz="3600" dirty="0">
                <a:ln w="0"/>
                <a:solidFill>
                  <a:schemeClr val="bg1">
                    <a:lumMod val="95000"/>
                  </a:schemeClr>
                </a:solidFill>
              </a:rPr>
              <a:t>Web</a:t>
            </a:r>
          </a:p>
        </p:txBody>
      </p:sp>
      <p:sp>
        <p:nvSpPr>
          <p:cNvPr id="2" name="Rectangle 1"/>
          <p:cNvSpPr/>
          <p:nvPr/>
        </p:nvSpPr>
        <p:spPr>
          <a:xfrm>
            <a:off x="207746" y="729084"/>
            <a:ext cx="3880165" cy="1754326"/>
          </a:xfrm>
          <a:prstGeom prst="rect">
            <a:avLst/>
          </a:prstGeom>
          <a:noFill/>
        </p:spPr>
        <p:txBody>
          <a:bodyPr wrap="none" lIns="91440" tIns="45720" rIns="91440" bIns="45720">
            <a:spAutoFit/>
          </a:bodyPr>
          <a:lstStyle/>
          <a:p>
            <a:pPr algn="ctr"/>
            <a:r>
              <a:rPr lang="en-US" sz="3600" b="1" dirty="0">
                <a:latin typeface="+mj-lt"/>
              </a:rPr>
              <a:t>Different Audiences,</a:t>
            </a:r>
            <a:br>
              <a:rPr lang="en-US" sz="3600" b="1" dirty="0">
                <a:latin typeface="+mj-lt"/>
              </a:rPr>
            </a:br>
            <a:r>
              <a:rPr lang="en-US" sz="3600" b="1" dirty="0">
                <a:latin typeface="+mj-lt"/>
              </a:rPr>
              <a:t> Different Purposes,</a:t>
            </a:r>
            <a:br>
              <a:rPr lang="en-US" sz="3600" b="1" dirty="0">
                <a:latin typeface="+mj-lt"/>
              </a:rPr>
            </a:br>
            <a:r>
              <a:rPr lang="en-US" sz="3600" b="1" dirty="0">
                <a:latin typeface="+mj-lt"/>
              </a:rPr>
              <a:t>Different Formats.</a:t>
            </a:r>
            <a:endParaRPr lang="en-US" sz="3600" b="0" cap="none" spc="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879889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PMHS Quarterly </a:t>
            </a:r>
            <a:br>
              <a:rPr lang="en-US" dirty="0" smtClean="0"/>
            </a:br>
            <a:r>
              <a:rPr lang="en-US" dirty="0" smtClean="0"/>
              <a:t>Progress Reports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532" y="9526"/>
            <a:ext cx="2819020" cy="6858000"/>
          </a:xfrm>
          <a:prstGeom prst="rect">
            <a:avLst/>
          </a:prstGeom>
        </p:spPr>
      </p:pic>
      <p:sp>
        <p:nvSpPr>
          <p:cNvPr id="6" name="Rectangle 5"/>
          <p:cNvSpPr/>
          <p:nvPr/>
        </p:nvSpPr>
        <p:spPr>
          <a:xfrm>
            <a:off x="1" y="1503456"/>
            <a:ext cx="4965531" cy="2162130"/>
          </a:xfrm>
          <a:prstGeom prst="rect">
            <a:avLst/>
          </a:prstGeom>
          <a:noFill/>
        </p:spPr>
        <p:txBody>
          <a:bodyPr wrap="square" lIns="68580" tIns="34290" rIns="68580" bIns="34290">
            <a:spAutoFit/>
          </a:bodyPr>
          <a:lstStyle/>
          <a:p>
            <a:r>
              <a:rPr lang="en-US" sz="3600" dirty="0" smtClean="0">
                <a:ln w="0"/>
              </a:rPr>
              <a:t>Custom “Standards” Tab</a:t>
            </a:r>
          </a:p>
          <a:p>
            <a:r>
              <a:rPr lang="en-US" sz="3600" dirty="0" smtClean="0">
                <a:ln w="0"/>
              </a:rPr>
              <a:t>From Quick Lookup </a:t>
            </a:r>
            <a:r>
              <a:rPr lang="en-US" sz="3600" dirty="0" smtClean="0">
                <a:ln w="0"/>
                <a:sym typeface="Wingdings" panose="05000000000000000000" pitchFamily="2" charset="2"/>
              </a:rPr>
              <a:t></a:t>
            </a:r>
          </a:p>
          <a:p>
            <a:r>
              <a:rPr lang="en-US" sz="3200" dirty="0" smtClean="0">
                <a:ln w="0"/>
                <a:sym typeface="Wingdings" panose="05000000000000000000" pitchFamily="2" charset="2"/>
              </a:rPr>
              <a:t>Shows Course Competencies</a:t>
            </a:r>
          </a:p>
          <a:p>
            <a:r>
              <a:rPr lang="en-US" sz="3200" dirty="0" smtClean="0">
                <a:ln w="0"/>
                <a:sym typeface="Wingdings" panose="05000000000000000000" pitchFamily="2" charset="2"/>
              </a:rPr>
              <a:t>AND Comments</a:t>
            </a:r>
            <a:endParaRPr lang="en-US" sz="3200" dirty="0">
              <a:ln w="0"/>
            </a:endParaRPr>
          </a:p>
        </p:txBody>
      </p:sp>
      <p:sp>
        <p:nvSpPr>
          <p:cNvPr id="7" name="Rectangle 6"/>
          <p:cNvSpPr/>
          <p:nvPr/>
        </p:nvSpPr>
        <p:spPr>
          <a:xfrm>
            <a:off x="489397" y="4154713"/>
            <a:ext cx="4476135" cy="2223686"/>
          </a:xfrm>
          <a:prstGeom prst="rect">
            <a:avLst/>
          </a:prstGeom>
          <a:noFill/>
        </p:spPr>
        <p:txBody>
          <a:bodyPr wrap="square" lIns="68580" tIns="34290" rIns="68580" bIns="34290">
            <a:spAutoFit/>
          </a:bodyPr>
          <a:lstStyle/>
          <a:p>
            <a:r>
              <a:rPr lang="en-US" sz="2800" dirty="0" smtClean="0">
                <a:ln w="0"/>
              </a:rPr>
              <a:t>Print the screen and mail it home each quarter…</a:t>
            </a:r>
          </a:p>
          <a:p>
            <a:endParaRPr lang="en-US" sz="2800" dirty="0" smtClean="0">
              <a:ln w="0"/>
            </a:endParaRPr>
          </a:p>
          <a:p>
            <a:r>
              <a:rPr lang="en-US" sz="2800" dirty="0" smtClean="0">
                <a:ln w="0"/>
              </a:rPr>
              <a:t>Transitioning parents away from need for printed copy…</a:t>
            </a:r>
            <a:endParaRPr lang="en-US" sz="2800" dirty="0">
              <a:ln w="0"/>
            </a:endParaRPr>
          </a:p>
        </p:txBody>
      </p:sp>
      <p:sp>
        <p:nvSpPr>
          <p:cNvPr id="8" name="Rectangle 7"/>
          <p:cNvSpPr/>
          <p:nvPr/>
        </p:nvSpPr>
        <p:spPr>
          <a:xfrm rot="20119893">
            <a:off x="4475955" y="2766494"/>
            <a:ext cx="3564238" cy="1177245"/>
          </a:xfrm>
          <a:prstGeom prst="rect">
            <a:avLst/>
          </a:prstGeom>
          <a:noFill/>
        </p:spPr>
        <p:txBody>
          <a:bodyPr wrap="square" lIns="68580" tIns="34290" rIns="68580" bIns="34290">
            <a:spAutoFit/>
          </a:bodyPr>
          <a:lstStyle/>
          <a:p>
            <a:r>
              <a:rPr lang="en-US" sz="3600" dirty="0" smtClean="0">
                <a:ln w="0"/>
                <a:solidFill>
                  <a:schemeClr val="bg1">
                    <a:lumMod val="50000"/>
                  </a:schemeClr>
                </a:solidFill>
              </a:rPr>
              <a:t>*Rolling Grades!</a:t>
            </a:r>
          </a:p>
          <a:p>
            <a:r>
              <a:rPr lang="en-US" sz="3600" dirty="0" smtClean="0">
                <a:ln w="0"/>
                <a:solidFill>
                  <a:schemeClr val="bg1">
                    <a:lumMod val="50000"/>
                  </a:schemeClr>
                </a:solidFill>
              </a:rPr>
              <a:t>LIVE on Web!</a:t>
            </a:r>
            <a:endParaRPr lang="en-US" sz="3200" dirty="0">
              <a:ln w="0"/>
              <a:solidFill>
                <a:schemeClr val="bg1">
                  <a:lumMod val="50000"/>
                </a:schemeClr>
              </a:solidFill>
            </a:endParaRPr>
          </a:p>
        </p:txBody>
      </p:sp>
      <p:sp>
        <p:nvSpPr>
          <p:cNvPr id="9" name="Rectangle 8"/>
          <p:cNvSpPr/>
          <p:nvPr/>
        </p:nvSpPr>
        <p:spPr>
          <a:xfrm>
            <a:off x="7886701" y="3533444"/>
            <a:ext cx="125730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Overall &amp; Comments</a:t>
            </a:r>
            <a:endParaRPr lang="en-US" sz="1600" dirty="0">
              <a:ln w="0"/>
              <a:solidFill>
                <a:schemeClr val="bg1">
                  <a:lumMod val="50000"/>
                </a:schemeClr>
              </a:solidFill>
            </a:endParaRPr>
          </a:p>
        </p:txBody>
      </p:sp>
      <p:sp>
        <p:nvSpPr>
          <p:cNvPr id="10" name="Rectangle 9"/>
          <p:cNvSpPr/>
          <p:nvPr/>
        </p:nvSpPr>
        <p:spPr>
          <a:xfrm>
            <a:off x="7669161" y="4954932"/>
            <a:ext cx="1474840" cy="623248"/>
          </a:xfrm>
          <a:prstGeom prst="rect">
            <a:avLst/>
          </a:prstGeom>
          <a:noFill/>
        </p:spPr>
        <p:txBody>
          <a:bodyPr wrap="square" lIns="68580" tIns="34290" rIns="68580" bIns="34290">
            <a:spAutoFit/>
          </a:bodyPr>
          <a:lstStyle/>
          <a:p>
            <a:r>
              <a:rPr lang="en-US" dirty="0" smtClean="0">
                <a:ln w="0"/>
                <a:solidFill>
                  <a:schemeClr val="bg1">
                    <a:lumMod val="50000"/>
                  </a:schemeClr>
                </a:solidFill>
              </a:rPr>
              <a:t>Competencies &amp; Comments</a:t>
            </a:r>
            <a:endParaRPr lang="en-US" sz="1600" dirty="0">
              <a:ln w="0"/>
              <a:solidFill>
                <a:schemeClr val="bg1">
                  <a:lumMod val="50000"/>
                </a:schemeClr>
              </a:solidFill>
            </a:endParaRPr>
          </a:p>
        </p:txBody>
      </p:sp>
    </p:spTree>
    <p:extLst>
      <p:ext uri="{BB962C8B-B14F-4D97-AF65-F5344CB8AC3E}">
        <p14:creationId xmlns:p14="http://schemas.microsoft.com/office/powerpoint/2010/main" val="220271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Grades…</a:t>
            </a:r>
            <a:endParaRPr lang="en-US" dirty="0"/>
          </a:p>
        </p:txBody>
      </p:sp>
      <p:sp>
        <p:nvSpPr>
          <p:cNvPr id="4" name="&quot;No&quot; Symbol 3"/>
          <p:cNvSpPr/>
          <p:nvPr/>
        </p:nvSpPr>
        <p:spPr>
          <a:xfrm>
            <a:off x="362248" y="1407997"/>
            <a:ext cx="4912659" cy="3818965"/>
          </a:xfrm>
          <a:prstGeom prst="noSmoking">
            <a:avLst>
              <a:gd name="adj" fmla="val 131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883401" y="2707897"/>
            <a:ext cx="3870355"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ReportWorks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5702754" y="1407997"/>
            <a:ext cx="3441246" cy="4524315"/>
          </a:xfrm>
          <a:prstGeom prst="rect">
            <a:avLst/>
          </a:prstGeom>
          <a:noFill/>
        </p:spPr>
        <p:txBody>
          <a:bodyPr wrap="square" rtlCol="0">
            <a:spAutoFit/>
          </a:bodyPr>
          <a:lstStyle/>
          <a:p>
            <a:r>
              <a:rPr lang="en-US" sz="3200" dirty="0" smtClean="0"/>
              <a:t>It’s the 21</a:t>
            </a:r>
            <a:r>
              <a:rPr lang="en-US" sz="3200" baseline="30000" dirty="0" smtClean="0"/>
              <a:t>st</a:t>
            </a:r>
            <a:r>
              <a:rPr lang="en-US" sz="3200" dirty="0" smtClean="0"/>
              <a:t> Century!!!!</a:t>
            </a:r>
          </a:p>
          <a:p>
            <a:endParaRPr lang="en-US" sz="3200" dirty="0"/>
          </a:p>
          <a:p>
            <a:r>
              <a:rPr lang="en-US" sz="3200" dirty="0" smtClean="0"/>
              <a:t>WHY put time &amp; effort into something to be printed on paper by office/admin personnel????</a:t>
            </a:r>
          </a:p>
        </p:txBody>
      </p:sp>
      <p:sp>
        <p:nvSpPr>
          <p:cNvPr id="6" name="TextBox 5"/>
          <p:cNvSpPr txBox="1"/>
          <p:nvPr/>
        </p:nvSpPr>
        <p:spPr>
          <a:xfrm>
            <a:off x="1097954" y="3631227"/>
            <a:ext cx="3441246" cy="1077218"/>
          </a:xfrm>
          <a:prstGeom prst="rect">
            <a:avLst/>
          </a:prstGeom>
          <a:noFill/>
        </p:spPr>
        <p:txBody>
          <a:bodyPr wrap="square" rtlCol="0">
            <a:spAutoFit/>
          </a:bodyPr>
          <a:lstStyle/>
          <a:p>
            <a:pPr algn="ctr"/>
            <a:r>
              <a:rPr lang="en-US" sz="3200" dirty="0" smtClean="0"/>
              <a:t>“Standards-Based Report Card”</a:t>
            </a:r>
          </a:p>
        </p:txBody>
      </p:sp>
      <p:sp>
        <p:nvSpPr>
          <p:cNvPr id="7" name="TextBox 6"/>
          <p:cNvSpPr txBox="1"/>
          <p:nvPr/>
        </p:nvSpPr>
        <p:spPr>
          <a:xfrm>
            <a:off x="1259055" y="5642460"/>
            <a:ext cx="4015852" cy="1015663"/>
          </a:xfrm>
          <a:prstGeom prst="rect">
            <a:avLst/>
          </a:prstGeom>
          <a:noFill/>
        </p:spPr>
        <p:txBody>
          <a:bodyPr wrap="square" rtlCol="0">
            <a:spAutoFit/>
          </a:bodyPr>
          <a:lstStyle/>
          <a:p>
            <a:r>
              <a:rPr lang="en-US" sz="2000" dirty="0" smtClean="0"/>
              <a:t>Grades on Standards are NOT “STORED” in historical, only calculated “term grades” are stored.</a:t>
            </a:r>
          </a:p>
        </p:txBody>
      </p:sp>
    </p:spTree>
    <p:extLst>
      <p:ext uri="{BB962C8B-B14F-4D97-AF65-F5344CB8AC3E}">
        <p14:creationId xmlns:p14="http://schemas.microsoft.com/office/powerpoint/2010/main" val="275555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Traditional Transcript</a:t>
            </a:r>
            <a:endParaRPr lang="en-US" dirty="0"/>
          </a:p>
        </p:txBody>
      </p:sp>
      <p:pic>
        <p:nvPicPr>
          <p:cNvPr id="6" name="Picture 5"/>
          <p:cNvPicPr>
            <a:picLocks noChangeAspect="1"/>
          </p:cNvPicPr>
          <p:nvPr/>
        </p:nvPicPr>
        <p:blipFill>
          <a:blip r:embed="rId2"/>
          <a:stretch>
            <a:fillRect/>
          </a:stretch>
        </p:blipFill>
        <p:spPr>
          <a:xfrm>
            <a:off x="2348681" y="1335089"/>
            <a:ext cx="6795319" cy="5673494"/>
          </a:xfrm>
          <a:prstGeom prst="rect">
            <a:avLst/>
          </a:prstGeom>
        </p:spPr>
      </p:pic>
      <p:sp>
        <p:nvSpPr>
          <p:cNvPr id="7" name="Rectangle 6"/>
          <p:cNvSpPr/>
          <p:nvPr/>
        </p:nvSpPr>
        <p:spPr>
          <a:xfrm>
            <a:off x="139123" y="1335089"/>
            <a:ext cx="2209558" cy="3947234"/>
          </a:xfrm>
          <a:prstGeom prst="rect">
            <a:avLst/>
          </a:prstGeom>
          <a:noFill/>
        </p:spPr>
        <p:txBody>
          <a:bodyPr wrap="square" lIns="68580" tIns="34290" rIns="68580" bIns="34290">
            <a:spAutoFit/>
          </a:bodyPr>
          <a:lstStyle/>
          <a:p>
            <a:r>
              <a:rPr lang="en-US" sz="2800" dirty="0" smtClean="0">
                <a:ln w="0"/>
              </a:rPr>
              <a:t>WILL redesign in June/July</a:t>
            </a:r>
          </a:p>
          <a:p>
            <a:endParaRPr lang="en-US" sz="2800" dirty="0">
              <a:ln w="0"/>
            </a:endParaRPr>
          </a:p>
          <a:p>
            <a:r>
              <a:rPr lang="en-US" sz="2800" dirty="0" smtClean="0">
                <a:ln w="0"/>
              </a:rPr>
              <a:t>This is the last year students have “Quarter” grades on transcript.</a:t>
            </a:r>
            <a:endParaRPr lang="en-US" sz="2800" dirty="0">
              <a:ln w="0"/>
            </a:endParaRPr>
          </a:p>
        </p:txBody>
      </p:sp>
    </p:spTree>
    <p:extLst>
      <p:ext uri="{BB962C8B-B14F-4D97-AF65-F5344CB8AC3E}">
        <p14:creationId xmlns:p14="http://schemas.microsoft.com/office/powerpoint/2010/main" val="275538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Year End Report Card</a:t>
            </a:r>
            <a:endParaRPr lang="en-US" dirty="0"/>
          </a:p>
        </p:txBody>
      </p:sp>
      <p:pic>
        <p:nvPicPr>
          <p:cNvPr id="7" name="Picture 6"/>
          <p:cNvPicPr>
            <a:picLocks noChangeAspect="1"/>
          </p:cNvPicPr>
          <p:nvPr/>
        </p:nvPicPr>
        <p:blipFill>
          <a:blip r:embed="rId2"/>
          <a:stretch>
            <a:fillRect/>
          </a:stretch>
        </p:blipFill>
        <p:spPr>
          <a:xfrm>
            <a:off x="393439" y="1335089"/>
            <a:ext cx="8296316" cy="5112949"/>
          </a:xfrm>
          <a:prstGeom prst="rect">
            <a:avLst/>
          </a:prstGeom>
        </p:spPr>
      </p:pic>
      <p:sp>
        <p:nvSpPr>
          <p:cNvPr id="6" name="TextBox 5"/>
          <p:cNvSpPr txBox="1"/>
          <p:nvPr/>
        </p:nvSpPr>
        <p:spPr>
          <a:xfrm>
            <a:off x="5259232" y="5381977"/>
            <a:ext cx="3766782" cy="1200329"/>
          </a:xfrm>
          <a:prstGeom prst="rect">
            <a:avLst/>
          </a:prstGeom>
          <a:solidFill>
            <a:schemeClr val="accent5">
              <a:lumMod val="20000"/>
              <a:lumOff val="80000"/>
            </a:schemeClr>
          </a:solidFill>
        </p:spPr>
        <p:txBody>
          <a:bodyPr wrap="square" rtlCol="0">
            <a:spAutoFit/>
          </a:bodyPr>
          <a:lstStyle/>
          <a:p>
            <a:r>
              <a:rPr lang="en-US" dirty="0" smtClean="0"/>
              <a:t>Standardized teacher term comments just indicate completion, or NOT eligible for comp recovery, or comp recovery plan due date </a:t>
            </a:r>
            <a:r>
              <a:rPr lang="en-US" dirty="0" err="1" smtClean="0"/>
              <a:t>xxxxxx</a:t>
            </a:r>
            <a:r>
              <a:rPr lang="en-US" dirty="0" smtClean="0"/>
              <a:t>.</a:t>
            </a:r>
            <a:endParaRPr lang="en-US" dirty="0"/>
          </a:p>
        </p:txBody>
      </p:sp>
      <p:sp>
        <p:nvSpPr>
          <p:cNvPr id="8" name="TextBox 7"/>
          <p:cNvSpPr txBox="1"/>
          <p:nvPr/>
        </p:nvSpPr>
        <p:spPr>
          <a:xfrm rot="1135570">
            <a:off x="5839327" y="3099535"/>
            <a:ext cx="2197768" cy="983873"/>
          </a:xfrm>
          <a:prstGeom prst="cloud">
            <a:avLst/>
          </a:prstGeom>
          <a:solidFill>
            <a:schemeClr val="accent5">
              <a:lumMod val="20000"/>
              <a:lumOff val="80000"/>
            </a:schemeClr>
          </a:solidFill>
        </p:spPr>
        <p:txBody>
          <a:bodyPr wrap="square" rtlCol="0">
            <a:spAutoFit/>
          </a:bodyPr>
          <a:lstStyle/>
          <a:p>
            <a:pPr algn="ctr"/>
            <a:r>
              <a:rPr lang="en-US" b="1" dirty="0" smtClean="0"/>
              <a:t>Disappearing Soon??</a:t>
            </a:r>
            <a:endParaRPr lang="en-US" b="1" dirty="0"/>
          </a:p>
        </p:txBody>
      </p:sp>
    </p:spTree>
    <p:extLst>
      <p:ext uri="{BB962C8B-B14F-4D97-AF65-F5344CB8AC3E}">
        <p14:creationId xmlns:p14="http://schemas.microsoft.com/office/powerpoint/2010/main" val="112246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spect="1"/>
          </p:cNvSpPr>
          <p:nvPr/>
        </p:nvSpPr>
        <p:spPr>
          <a:xfrm>
            <a:off x="2743200" y="407324"/>
            <a:ext cx="6400800" cy="64008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4"/>
          </p:cNvCxnSpPr>
          <p:nvPr/>
        </p:nvCxnSpPr>
        <p:spPr>
          <a:xfrm flipH="1" flipV="1">
            <a:off x="5943598" y="407324"/>
            <a:ext cx="2" cy="640080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3"/>
            <a:endCxn id="9" idx="7"/>
          </p:cNvCxnSpPr>
          <p:nvPr/>
        </p:nvCxnSpPr>
        <p:spPr>
          <a:xfrm flipV="1">
            <a:off x="3680575" y="1344699"/>
            <a:ext cx="4526050" cy="45260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2"/>
          </p:cNvCxnSpPr>
          <p:nvPr/>
        </p:nvCxnSpPr>
        <p:spPr>
          <a:xfrm flipV="1">
            <a:off x="2743200" y="3574474"/>
            <a:ext cx="6419387" cy="332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5"/>
            <a:endCxn id="9" idx="1"/>
          </p:cNvCxnSpPr>
          <p:nvPr/>
        </p:nvCxnSpPr>
        <p:spPr>
          <a:xfrm flipH="1" flipV="1">
            <a:off x="3680575" y="1344699"/>
            <a:ext cx="4526050" cy="452605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9526"/>
            <a:ext cx="3807725" cy="1325563"/>
          </a:xfrm>
        </p:spPr>
        <p:txBody>
          <a:bodyPr>
            <a:normAutofit fontScale="90000"/>
          </a:bodyPr>
          <a:lstStyle/>
          <a:p>
            <a:r>
              <a:rPr lang="en-US" dirty="0" smtClean="0"/>
              <a:t>Different Types of Competencies</a:t>
            </a:r>
            <a:endParaRPr lang="en-US" dirty="0"/>
          </a:p>
        </p:txBody>
      </p:sp>
      <p:sp>
        <p:nvSpPr>
          <p:cNvPr id="8" name="Oval 7"/>
          <p:cNvSpPr>
            <a:spLocks noChangeAspect="1"/>
          </p:cNvSpPr>
          <p:nvPr/>
        </p:nvSpPr>
        <p:spPr>
          <a:xfrm>
            <a:off x="4434838" y="2098964"/>
            <a:ext cx="3017520" cy="30175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53296" y="325454"/>
            <a:ext cx="6180603" cy="5446059"/>
          </a:xfrm>
          <a:prstGeom prst="rect">
            <a:avLst/>
          </a:prstGeom>
          <a:noFill/>
        </p:spPr>
        <p:txBody>
          <a:bodyPr wrap="none" lIns="91440" tIns="45720" rIns="91440" bIns="45720">
            <a:prstTxWarp prst="textArchUp">
              <a:avLst>
                <a:gd name="adj" fmla="val 10824478"/>
              </a:avLst>
            </a:prstTxWarp>
            <a:spAutoFit/>
          </a:bodyPr>
          <a:lstStyle/>
          <a:p>
            <a:pPr algn="ctr"/>
            <a:endParaRPr lang="en-US" sz="3600" b="1" cap="none" spc="0" dirty="0" smtClean="0">
              <a:ln w="0"/>
              <a:solidFill>
                <a:schemeClr val="tx1"/>
              </a:solidFill>
            </a:endParaRPr>
          </a:p>
          <a:p>
            <a:pPr algn="ctr"/>
            <a:endParaRPr lang="en-US" sz="3600" b="1" dirty="0">
              <a:ln w="0"/>
            </a:endParaRPr>
          </a:p>
          <a:p>
            <a:pPr algn="ctr"/>
            <a:r>
              <a:rPr lang="en-US" sz="3600" b="1" cap="none" spc="0" dirty="0" smtClean="0">
                <a:ln w="0"/>
                <a:solidFill>
                  <a:schemeClr val="accent5"/>
                </a:solidFill>
              </a:rPr>
              <a:t>Course Content Competencies</a:t>
            </a:r>
            <a:endParaRPr lang="en-US" sz="3600" b="1" cap="none" spc="0" dirty="0">
              <a:ln w="0"/>
              <a:solidFill>
                <a:schemeClr val="accent5"/>
              </a:solidFill>
            </a:endParaRPr>
          </a:p>
        </p:txBody>
      </p:sp>
      <p:sp>
        <p:nvSpPr>
          <p:cNvPr id="4" name="Rectangle 3"/>
          <p:cNvSpPr/>
          <p:nvPr/>
        </p:nvSpPr>
        <p:spPr>
          <a:xfrm>
            <a:off x="4673613" y="2834518"/>
            <a:ext cx="2602769" cy="1569660"/>
          </a:xfrm>
          <a:prstGeom prst="rect">
            <a:avLst/>
          </a:prstGeom>
          <a:noFill/>
        </p:spPr>
        <p:txBody>
          <a:bodyPr wrap="square" lIns="91440" tIns="45720" rIns="91440" bIns="45720">
            <a:spAutoFit/>
          </a:bodyPr>
          <a:lstStyle/>
          <a:p>
            <a:pPr algn="ctr"/>
            <a:r>
              <a:rPr lang="en-US" sz="3200" b="0" cap="none" spc="0" dirty="0" smtClean="0">
                <a:ln w="0"/>
                <a:solidFill>
                  <a:schemeClr val="bg1"/>
                </a:solidFill>
              </a:rPr>
              <a:t>21</a:t>
            </a:r>
            <a:r>
              <a:rPr lang="en-US" sz="3200" b="0" cap="none" spc="0" baseline="30000" dirty="0" smtClean="0">
                <a:ln w="0"/>
                <a:solidFill>
                  <a:schemeClr val="bg1"/>
                </a:solidFill>
              </a:rPr>
              <a:t>st</a:t>
            </a:r>
            <a:r>
              <a:rPr lang="en-US" sz="3200" b="0" cap="none" spc="0" dirty="0" smtClean="0">
                <a:ln w="0"/>
                <a:solidFill>
                  <a:schemeClr val="bg1"/>
                </a:solidFill>
              </a:rPr>
              <a:t> Century Learning Expectations</a:t>
            </a:r>
            <a:endParaRPr lang="en-US" sz="3200" b="0" cap="none" spc="0" dirty="0">
              <a:ln w="0"/>
              <a:solidFill>
                <a:schemeClr val="bg1"/>
              </a:solidFill>
            </a:endParaRPr>
          </a:p>
        </p:txBody>
      </p:sp>
      <p:sp>
        <p:nvSpPr>
          <p:cNvPr id="29" name="Rectangle 28"/>
          <p:cNvSpPr/>
          <p:nvPr/>
        </p:nvSpPr>
        <p:spPr>
          <a:xfrm>
            <a:off x="3025700" y="4166398"/>
            <a:ext cx="1649618"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Geometry</a:t>
            </a:r>
            <a:endParaRPr lang="en-US" sz="3600" b="0" cap="none" spc="0" dirty="0">
              <a:ln w="0"/>
              <a:solidFill>
                <a:schemeClr val="accent5">
                  <a:lumMod val="75000"/>
                </a:schemeClr>
              </a:solidFill>
            </a:endParaRPr>
          </a:p>
        </p:txBody>
      </p:sp>
      <p:sp>
        <p:nvSpPr>
          <p:cNvPr id="30" name="Rectangle 29"/>
          <p:cNvSpPr/>
          <p:nvPr/>
        </p:nvSpPr>
        <p:spPr>
          <a:xfrm>
            <a:off x="3114457" y="2300966"/>
            <a:ext cx="1337096" cy="954107"/>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Physical</a:t>
            </a:r>
          </a:p>
          <a:p>
            <a:pPr algn="ctr"/>
            <a:r>
              <a:rPr lang="en-US" sz="2800" b="0" cap="none" spc="0" dirty="0" smtClean="0">
                <a:ln w="0"/>
                <a:solidFill>
                  <a:schemeClr val="accent5">
                    <a:lumMod val="75000"/>
                  </a:schemeClr>
                </a:solidFill>
              </a:rPr>
              <a:t>Science</a:t>
            </a:r>
            <a:endParaRPr lang="en-US" sz="3600" b="0" cap="none" spc="0" dirty="0">
              <a:ln w="0"/>
              <a:solidFill>
                <a:schemeClr val="accent5">
                  <a:lumMod val="75000"/>
                </a:schemeClr>
              </a:solidFill>
            </a:endParaRPr>
          </a:p>
        </p:txBody>
      </p:sp>
      <p:sp>
        <p:nvSpPr>
          <p:cNvPr id="31" name="Rectangle 30"/>
          <p:cNvSpPr/>
          <p:nvPr/>
        </p:nvSpPr>
        <p:spPr>
          <a:xfrm>
            <a:off x="4128509" y="5554606"/>
            <a:ext cx="1657826"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English 10</a:t>
            </a:r>
            <a:endParaRPr lang="en-US" sz="3600" b="0" cap="none" spc="0" dirty="0">
              <a:ln w="0"/>
              <a:solidFill>
                <a:schemeClr val="accent5">
                  <a:lumMod val="75000"/>
                </a:schemeClr>
              </a:solidFill>
            </a:endParaRPr>
          </a:p>
        </p:txBody>
      </p:sp>
      <p:sp>
        <p:nvSpPr>
          <p:cNvPr id="32" name="Rectangle 31"/>
          <p:cNvSpPr/>
          <p:nvPr/>
        </p:nvSpPr>
        <p:spPr>
          <a:xfrm>
            <a:off x="6104000" y="5514282"/>
            <a:ext cx="1733295"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Economics</a:t>
            </a:r>
            <a:endParaRPr lang="en-US" sz="3600" b="0" cap="none" spc="0" dirty="0">
              <a:ln w="0"/>
              <a:solidFill>
                <a:schemeClr val="accent5">
                  <a:lumMod val="75000"/>
                </a:schemeClr>
              </a:solidFill>
            </a:endParaRPr>
          </a:p>
        </p:txBody>
      </p:sp>
      <p:sp>
        <p:nvSpPr>
          <p:cNvPr id="33" name="Rectangle 32"/>
          <p:cNvSpPr/>
          <p:nvPr/>
        </p:nvSpPr>
        <p:spPr>
          <a:xfrm>
            <a:off x="7413704" y="4216016"/>
            <a:ext cx="1444754"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Advisory</a:t>
            </a:r>
            <a:endParaRPr lang="en-US" sz="3600" b="0" cap="none" spc="0" dirty="0">
              <a:ln w="0"/>
              <a:solidFill>
                <a:schemeClr val="accent5">
                  <a:lumMod val="75000"/>
                </a:schemeClr>
              </a:solidFill>
            </a:endParaRPr>
          </a:p>
        </p:txBody>
      </p:sp>
      <p:sp>
        <p:nvSpPr>
          <p:cNvPr id="34" name="Rectangle 33"/>
          <p:cNvSpPr/>
          <p:nvPr/>
        </p:nvSpPr>
        <p:spPr>
          <a:xfrm>
            <a:off x="4846118" y="1557033"/>
            <a:ext cx="545342"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PE</a:t>
            </a:r>
            <a:endParaRPr lang="en-US" sz="3600" b="0" cap="none" spc="0" dirty="0">
              <a:ln w="0"/>
              <a:solidFill>
                <a:schemeClr val="accent5">
                  <a:lumMod val="75000"/>
                </a:schemeClr>
              </a:solidFill>
            </a:endParaRPr>
          </a:p>
        </p:txBody>
      </p:sp>
      <p:sp>
        <p:nvSpPr>
          <p:cNvPr id="35" name="Rectangle 34"/>
          <p:cNvSpPr/>
          <p:nvPr/>
        </p:nvSpPr>
        <p:spPr>
          <a:xfrm>
            <a:off x="6325703" y="1443760"/>
            <a:ext cx="809837"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Art I</a:t>
            </a:r>
            <a:endParaRPr lang="en-US" sz="3600" b="0" cap="none" spc="0" dirty="0">
              <a:ln w="0"/>
              <a:solidFill>
                <a:schemeClr val="accent5">
                  <a:lumMod val="75000"/>
                </a:schemeClr>
              </a:solidFill>
            </a:endParaRPr>
          </a:p>
        </p:txBody>
      </p:sp>
      <p:sp>
        <p:nvSpPr>
          <p:cNvPr id="36" name="Rectangle 35"/>
          <p:cNvSpPr/>
          <p:nvPr/>
        </p:nvSpPr>
        <p:spPr>
          <a:xfrm>
            <a:off x="7196451" y="2525264"/>
            <a:ext cx="1572867" cy="523220"/>
          </a:xfrm>
          <a:prstGeom prst="rect">
            <a:avLst/>
          </a:prstGeom>
          <a:noFill/>
        </p:spPr>
        <p:txBody>
          <a:bodyPr wrap="none" lIns="91440" tIns="45720" rIns="91440" bIns="45720">
            <a:spAutoFit/>
          </a:bodyPr>
          <a:lstStyle/>
          <a:p>
            <a:pPr algn="ctr"/>
            <a:r>
              <a:rPr lang="en-US" sz="2800" dirty="0" smtClean="0">
                <a:ln w="0"/>
                <a:solidFill>
                  <a:schemeClr val="accent5">
                    <a:lumMod val="75000"/>
                  </a:schemeClr>
                </a:solidFill>
              </a:rPr>
              <a:t>Spanish II</a:t>
            </a:r>
            <a:endParaRPr lang="en-US" sz="3600" b="0" cap="none" spc="0" dirty="0">
              <a:ln w="0"/>
              <a:solidFill>
                <a:schemeClr val="accent5">
                  <a:lumMod val="75000"/>
                </a:schemeClr>
              </a:solidFill>
            </a:endParaRPr>
          </a:p>
        </p:txBody>
      </p:sp>
      <p:sp>
        <p:nvSpPr>
          <p:cNvPr id="5" name="Rounded Rectangle 4"/>
          <p:cNvSpPr/>
          <p:nvPr/>
        </p:nvSpPr>
        <p:spPr>
          <a:xfrm>
            <a:off x="500197" y="4131654"/>
            <a:ext cx="1712890" cy="1215164"/>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14684" y="4477626"/>
            <a:ext cx="729816" cy="523220"/>
          </a:xfrm>
          <a:prstGeom prst="rect">
            <a:avLst/>
          </a:prstGeom>
          <a:noFill/>
        </p:spPr>
        <p:txBody>
          <a:bodyPr wrap="none" lIns="91440" tIns="45720" rIns="91440" bIns="45720">
            <a:spAutoFit/>
          </a:bodyPr>
          <a:lstStyle/>
          <a:p>
            <a:pPr algn="ctr"/>
            <a:r>
              <a:rPr lang="en-US" sz="2800" dirty="0" smtClean="0">
                <a:ln w="0"/>
                <a:solidFill>
                  <a:schemeClr val="accent6">
                    <a:lumMod val="50000"/>
                  </a:schemeClr>
                </a:solidFill>
              </a:rPr>
              <a:t>SLO</a:t>
            </a:r>
            <a:endParaRPr lang="en-US" sz="3600" b="0" cap="none" spc="0" dirty="0">
              <a:ln w="0"/>
              <a:solidFill>
                <a:schemeClr val="accent6">
                  <a:lumMod val="50000"/>
                </a:schemeClr>
              </a:solidFill>
            </a:endParaRPr>
          </a:p>
        </p:txBody>
      </p:sp>
      <p:sp>
        <p:nvSpPr>
          <p:cNvPr id="21" name="Rounded Rectangle 20"/>
          <p:cNvSpPr/>
          <p:nvPr/>
        </p:nvSpPr>
        <p:spPr>
          <a:xfrm>
            <a:off x="1554046" y="5592960"/>
            <a:ext cx="1712890" cy="1215164"/>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715038" y="5723488"/>
            <a:ext cx="1438214" cy="954107"/>
          </a:xfrm>
          <a:prstGeom prst="rect">
            <a:avLst/>
          </a:prstGeom>
          <a:noFill/>
        </p:spPr>
        <p:txBody>
          <a:bodyPr wrap="none" lIns="91440" tIns="45720" rIns="91440" bIns="45720">
            <a:spAutoFit/>
          </a:bodyPr>
          <a:lstStyle/>
          <a:p>
            <a:pPr algn="ctr"/>
            <a:r>
              <a:rPr lang="en-US" sz="2800" dirty="0" smtClean="0">
                <a:ln w="0"/>
                <a:solidFill>
                  <a:schemeClr val="accent2">
                    <a:lumMod val="50000"/>
                  </a:schemeClr>
                </a:solidFill>
              </a:rPr>
              <a:t>Learning</a:t>
            </a:r>
          </a:p>
          <a:p>
            <a:pPr algn="ctr"/>
            <a:r>
              <a:rPr lang="en-US" sz="2800" dirty="0" smtClean="0">
                <a:ln w="0"/>
                <a:solidFill>
                  <a:schemeClr val="accent2">
                    <a:lumMod val="50000"/>
                  </a:schemeClr>
                </a:solidFill>
              </a:rPr>
              <a:t>Studio</a:t>
            </a:r>
            <a:endParaRPr lang="en-US" sz="3600" b="0" cap="none" spc="0" dirty="0">
              <a:ln w="0"/>
              <a:solidFill>
                <a:schemeClr val="accent2">
                  <a:lumMod val="50000"/>
                </a:schemeClr>
              </a:solidFill>
            </a:endParaRPr>
          </a:p>
        </p:txBody>
      </p:sp>
      <p:sp>
        <p:nvSpPr>
          <p:cNvPr id="23" name="Rectangle 22"/>
          <p:cNvSpPr/>
          <p:nvPr/>
        </p:nvSpPr>
        <p:spPr>
          <a:xfrm rot="208923">
            <a:off x="1016895" y="3102119"/>
            <a:ext cx="1822037"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Science Process</a:t>
            </a:r>
            <a:endParaRPr lang="en-US" sz="2800" b="0" cap="none" spc="0" dirty="0">
              <a:ln w="0"/>
              <a:solidFill>
                <a:schemeClr val="accent5">
                  <a:lumMod val="75000"/>
                </a:schemeClr>
              </a:solidFill>
            </a:endParaRPr>
          </a:p>
        </p:txBody>
      </p:sp>
      <p:sp>
        <p:nvSpPr>
          <p:cNvPr id="25" name="Rectangle 24"/>
          <p:cNvSpPr/>
          <p:nvPr/>
        </p:nvSpPr>
        <p:spPr>
          <a:xfrm rot="591195">
            <a:off x="1075785" y="2624251"/>
            <a:ext cx="1843005"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Math in Science</a:t>
            </a:r>
            <a:endParaRPr lang="en-US" sz="2800" b="0" cap="none" spc="0" dirty="0">
              <a:ln w="0"/>
              <a:solidFill>
                <a:schemeClr val="accent5">
                  <a:lumMod val="75000"/>
                </a:schemeClr>
              </a:solidFill>
            </a:endParaRPr>
          </a:p>
        </p:txBody>
      </p:sp>
      <p:sp>
        <p:nvSpPr>
          <p:cNvPr id="27" name="Rectangle 26"/>
          <p:cNvSpPr/>
          <p:nvPr/>
        </p:nvSpPr>
        <p:spPr>
          <a:xfrm rot="1650217">
            <a:off x="2277374" y="1842589"/>
            <a:ext cx="894477"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Energy</a:t>
            </a:r>
            <a:endParaRPr lang="en-US" sz="2800" b="0" cap="none" spc="0" dirty="0">
              <a:ln w="0"/>
              <a:solidFill>
                <a:schemeClr val="accent5">
                  <a:lumMod val="75000"/>
                </a:schemeClr>
              </a:solidFill>
            </a:endParaRPr>
          </a:p>
        </p:txBody>
      </p:sp>
      <p:sp>
        <p:nvSpPr>
          <p:cNvPr id="28" name="Rectangle 27"/>
          <p:cNvSpPr/>
          <p:nvPr/>
        </p:nvSpPr>
        <p:spPr>
          <a:xfrm rot="1131034">
            <a:off x="1710903" y="2228518"/>
            <a:ext cx="1303562"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Mechanics</a:t>
            </a:r>
            <a:endParaRPr lang="en-US" sz="2800" b="0" cap="none" spc="0" dirty="0">
              <a:ln w="0"/>
              <a:solidFill>
                <a:schemeClr val="accent5">
                  <a:lumMod val="75000"/>
                </a:schemeClr>
              </a:solidFill>
            </a:endParaRPr>
          </a:p>
        </p:txBody>
      </p:sp>
      <p:sp>
        <p:nvSpPr>
          <p:cNvPr id="38" name="Rectangle 37"/>
          <p:cNvSpPr/>
          <p:nvPr/>
        </p:nvSpPr>
        <p:spPr>
          <a:xfrm rot="2026333">
            <a:off x="2813551" y="1555534"/>
            <a:ext cx="529312" cy="400110"/>
          </a:xfrm>
          <a:prstGeom prst="rect">
            <a:avLst/>
          </a:prstGeom>
          <a:noFill/>
        </p:spPr>
        <p:txBody>
          <a:bodyPr wrap="none" lIns="91440" tIns="45720" rIns="91440" bIns="45720">
            <a:spAutoFit/>
          </a:bodyPr>
          <a:lstStyle/>
          <a:p>
            <a:pPr algn="ctr"/>
            <a:r>
              <a:rPr lang="en-US" sz="2000" dirty="0" smtClean="0">
                <a:ln w="0"/>
                <a:solidFill>
                  <a:schemeClr val="accent5">
                    <a:lumMod val="75000"/>
                  </a:schemeClr>
                </a:solidFill>
              </a:rPr>
              <a:t>EM</a:t>
            </a:r>
            <a:endParaRPr lang="en-US" sz="2800" b="0" cap="none" spc="0" dirty="0">
              <a:ln w="0"/>
              <a:solidFill>
                <a:schemeClr val="accent5">
                  <a:lumMod val="75000"/>
                </a:schemeClr>
              </a:solidFill>
            </a:endParaRPr>
          </a:p>
        </p:txBody>
      </p:sp>
    </p:spTree>
    <p:extLst>
      <p:ext uri="{BB962C8B-B14F-4D97-AF65-F5344CB8AC3E}">
        <p14:creationId xmlns:p14="http://schemas.microsoft.com/office/powerpoint/2010/main" val="1689592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Scores </a:t>
            </a:r>
            <a:br>
              <a:rPr lang="en-US" dirty="0" smtClean="0"/>
            </a:br>
            <a:r>
              <a:rPr lang="en-US" dirty="0" smtClean="0"/>
              <a:t>Detail Page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4870"/>
          <a:stretch/>
        </p:blipFill>
        <p:spPr>
          <a:xfrm>
            <a:off x="5174884" y="333991"/>
            <a:ext cx="3016616" cy="6524009"/>
          </a:xfrm>
          <a:prstGeom prst="rect">
            <a:avLst/>
          </a:prstGeom>
        </p:spPr>
      </p:pic>
      <p:sp>
        <p:nvSpPr>
          <p:cNvPr id="4" name="Rectangle 3"/>
          <p:cNvSpPr/>
          <p:nvPr/>
        </p:nvSpPr>
        <p:spPr>
          <a:xfrm>
            <a:off x="544407" y="3696142"/>
            <a:ext cx="4601497" cy="2977738"/>
          </a:xfrm>
          <a:prstGeom prst="rect">
            <a:avLst/>
          </a:prstGeom>
          <a:noFill/>
        </p:spPr>
        <p:txBody>
          <a:bodyPr wrap="square" lIns="68580" tIns="34290" rIns="68580" bIns="34290">
            <a:spAutoFit/>
          </a:bodyPr>
          <a:lstStyle/>
          <a:p>
            <a:r>
              <a:rPr lang="en-US" sz="2700" dirty="0" smtClean="0">
                <a:ln w="0"/>
              </a:rPr>
              <a:t>Individual assignments</a:t>
            </a:r>
          </a:p>
          <a:p>
            <a:pPr marL="457200" indent="-457200">
              <a:buFont typeface="Arial" panose="020B0604020202020204" pitchFamily="34" charset="0"/>
              <a:buChar char="•"/>
            </a:pPr>
            <a:r>
              <a:rPr lang="en-US" sz="2700" dirty="0" smtClean="0">
                <a:ln w="0"/>
              </a:rPr>
              <a:t>Competency/indicator</a:t>
            </a:r>
          </a:p>
          <a:p>
            <a:pPr marL="457200" indent="-457200">
              <a:buFont typeface="Arial" panose="020B0604020202020204" pitchFamily="34" charset="0"/>
              <a:buChar char="•"/>
            </a:pPr>
            <a:r>
              <a:rPr lang="en-US" sz="2700" dirty="0" smtClean="0">
                <a:ln w="0"/>
              </a:rPr>
              <a:t>Assignment name</a:t>
            </a:r>
          </a:p>
          <a:p>
            <a:pPr marL="457200" indent="-457200">
              <a:buFont typeface="Arial" panose="020B0604020202020204" pitchFamily="34" charset="0"/>
              <a:buChar char="•"/>
            </a:pPr>
            <a:r>
              <a:rPr lang="en-US" sz="2700" dirty="0" smtClean="0">
                <a:ln w="0"/>
              </a:rPr>
              <a:t>Assignment comments</a:t>
            </a:r>
            <a:endParaRPr lang="en-US" sz="2700" dirty="0" smtClean="0">
              <a:ln w="0"/>
            </a:endParaRPr>
          </a:p>
          <a:p>
            <a:pPr marL="457200" indent="-457200">
              <a:buFont typeface="Arial" panose="020B0604020202020204" pitchFamily="34" charset="0"/>
              <a:buChar char="•"/>
            </a:pPr>
            <a:r>
              <a:rPr lang="en-US" sz="2700" dirty="0" smtClean="0">
                <a:ln w="0"/>
              </a:rPr>
              <a:t>Due Date</a:t>
            </a:r>
          </a:p>
          <a:p>
            <a:pPr marL="457200" indent="-457200">
              <a:buFont typeface="Arial" panose="020B0604020202020204" pitchFamily="34" charset="0"/>
              <a:buChar char="•"/>
            </a:pPr>
            <a:r>
              <a:rPr lang="en-US" sz="2700" dirty="0" smtClean="0">
                <a:ln w="0"/>
              </a:rPr>
              <a:t>Competency Mark</a:t>
            </a:r>
          </a:p>
          <a:p>
            <a:pPr marL="457200" indent="-457200">
              <a:buFont typeface="Arial" panose="020B0604020202020204" pitchFamily="34" charset="0"/>
              <a:buChar char="•"/>
            </a:pPr>
            <a:r>
              <a:rPr lang="en-US" sz="2700" dirty="0" smtClean="0">
                <a:ln w="0"/>
              </a:rPr>
              <a:t>Missing / Late / Exempt / </a:t>
            </a:r>
            <a:r>
              <a:rPr lang="en-US" sz="2700" dirty="0" smtClean="0">
                <a:ln w="0"/>
                <a:sym typeface="Wingdings" panose="05000000000000000000" pitchFamily="2" charset="2"/>
              </a:rPr>
              <a:t></a:t>
            </a:r>
            <a:endParaRPr lang="en-US" sz="2700" dirty="0">
              <a:ln w="0"/>
            </a:endParaRPr>
          </a:p>
        </p:txBody>
      </p:sp>
      <p:sp>
        <p:nvSpPr>
          <p:cNvPr id="5" name="Rectangle 4"/>
          <p:cNvSpPr/>
          <p:nvPr/>
        </p:nvSpPr>
        <p:spPr>
          <a:xfrm>
            <a:off x="544407" y="1410509"/>
            <a:ext cx="4601497" cy="900246"/>
          </a:xfrm>
          <a:prstGeom prst="rect">
            <a:avLst/>
          </a:prstGeom>
          <a:noFill/>
        </p:spPr>
        <p:txBody>
          <a:bodyPr wrap="square" lIns="68580" tIns="34290" rIns="68580" bIns="34290">
            <a:spAutoFit/>
          </a:bodyPr>
          <a:lstStyle/>
          <a:p>
            <a:r>
              <a:rPr lang="en-US" sz="2700" dirty="0" smtClean="0">
                <a:ln w="0"/>
              </a:rPr>
              <a:t>Course Competency AND Indicator Marks and comments</a:t>
            </a:r>
            <a:endParaRPr lang="en-US" sz="2700" dirty="0">
              <a:ln w="0"/>
            </a:endParaRPr>
          </a:p>
        </p:txBody>
      </p:sp>
      <p:sp>
        <p:nvSpPr>
          <p:cNvPr id="6" name="Rectangle 5"/>
          <p:cNvSpPr/>
          <p:nvPr/>
        </p:nvSpPr>
        <p:spPr>
          <a:xfrm>
            <a:off x="544407" y="2611776"/>
            <a:ext cx="4601497" cy="900246"/>
          </a:xfrm>
          <a:prstGeom prst="rect">
            <a:avLst/>
          </a:prstGeom>
          <a:noFill/>
        </p:spPr>
        <p:txBody>
          <a:bodyPr wrap="square" lIns="68580" tIns="34290" rIns="68580" bIns="34290">
            <a:spAutoFit/>
          </a:bodyPr>
          <a:lstStyle/>
          <a:p>
            <a:r>
              <a:rPr lang="en-US" sz="2700" dirty="0" smtClean="0">
                <a:ln w="0"/>
              </a:rPr>
              <a:t>Overall course competency &amp; comments</a:t>
            </a:r>
            <a:endParaRPr lang="en-US" sz="2700" dirty="0">
              <a:ln w="0"/>
            </a:endParaRPr>
          </a:p>
        </p:txBody>
      </p:sp>
    </p:spTree>
    <p:extLst>
      <p:ext uri="{BB962C8B-B14F-4D97-AF65-F5344CB8AC3E}">
        <p14:creationId xmlns:p14="http://schemas.microsoft.com/office/powerpoint/2010/main" val="3305120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lstStyle/>
          <a:p>
            <a:r>
              <a:rPr lang="en-US" b="1" dirty="0" smtClean="0"/>
              <a:t>Individual Assessments…</a:t>
            </a:r>
            <a:endParaRPr lang="en-US" b="1" dirty="0"/>
          </a:p>
        </p:txBody>
      </p:sp>
    </p:spTree>
    <p:extLst>
      <p:ext uri="{BB962C8B-B14F-4D97-AF65-F5344CB8AC3E}">
        <p14:creationId xmlns:p14="http://schemas.microsoft.com/office/powerpoint/2010/main" val="2785193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rot="832116">
            <a:off x="2644851" y="1913446"/>
            <a:ext cx="4027475" cy="3270351"/>
          </a:xfrm>
          <a:prstGeom prst="rect">
            <a:avLst/>
          </a:prstGeom>
        </p:spPr>
      </p:pic>
      <p:sp>
        <p:nvSpPr>
          <p:cNvPr id="2" name="Title 1"/>
          <p:cNvSpPr>
            <a:spLocks noGrp="1"/>
          </p:cNvSpPr>
          <p:nvPr>
            <p:ph type="title"/>
          </p:nvPr>
        </p:nvSpPr>
        <p:spPr>
          <a:xfrm>
            <a:off x="0" y="0"/>
            <a:ext cx="7886700" cy="1325563"/>
          </a:xfrm>
        </p:spPr>
        <p:txBody>
          <a:bodyPr/>
          <a:lstStyle/>
          <a:p>
            <a:r>
              <a:rPr lang="en-US" b="1" dirty="0" smtClean="0"/>
              <a:t>Overall </a:t>
            </a:r>
            <a:r>
              <a:rPr lang="en-US" b="1" dirty="0" err="1" smtClean="0"/>
              <a:t>vs</a:t>
            </a:r>
            <a:r>
              <a:rPr lang="en-US" b="1" dirty="0" smtClean="0"/>
              <a:t> Content Competencies</a:t>
            </a:r>
            <a:endParaRPr lang="en-US" b="1" dirty="0"/>
          </a:p>
        </p:txBody>
      </p:sp>
      <p:sp>
        <p:nvSpPr>
          <p:cNvPr id="6" name="Rectangle 5"/>
          <p:cNvSpPr/>
          <p:nvPr/>
        </p:nvSpPr>
        <p:spPr>
          <a:xfrm>
            <a:off x="63428" y="1734679"/>
            <a:ext cx="3018985" cy="1915909"/>
          </a:xfrm>
          <a:prstGeom prst="rect">
            <a:avLst/>
          </a:prstGeom>
          <a:noFill/>
        </p:spPr>
        <p:txBody>
          <a:bodyPr wrap="square" lIns="68580" tIns="34290" rIns="68580" bIns="34290">
            <a:spAutoFit/>
          </a:bodyPr>
          <a:lstStyle/>
          <a:p>
            <a:r>
              <a:rPr lang="en-US" sz="2400" dirty="0" smtClean="0">
                <a:ln w="0"/>
                <a:solidFill>
                  <a:schemeClr val="accent5"/>
                </a:solidFill>
              </a:rPr>
              <a:t>Overall:  Used </a:t>
            </a:r>
            <a:r>
              <a:rPr lang="en-US" sz="2400" dirty="0">
                <a:ln w="0"/>
                <a:solidFill>
                  <a:schemeClr val="accent5"/>
                </a:solidFill>
              </a:rPr>
              <a:t>midcourse to determine NHIAA eligibility </a:t>
            </a:r>
            <a:r>
              <a:rPr lang="en-US" sz="2400" dirty="0" smtClean="0">
                <a:ln w="0"/>
                <a:solidFill>
                  <a:schemeClr val="accent5"/>
                </a:solidFill>
              </a:rPr>
              <a:t>(“</a:t>
            </a:r>
            <a:r>
              <a:rPr lang="en-US" sz="2400" dirty="0">
                <a:ln w="0"/>
                <a:solidFill>
                  <a:schemeClr val="accent5"/>
                </a:solidFill>
              </a:rPr>
              <a:t>passing 4 courses…”)</a:t>
            </a:r>
          </a:p>
        </p:txBody>
      </p:sp>
      <p:sp>
        <p:nvSpPr>
          <p:cNvPr id="7" name="Oval 6"/>
          <p:cNvSpPr/>
          <p:nvPr/>
        </p:nvSpPr>
        <p:spPr>
          <a:xfrm rot="716846">
            <a:off x="3040239" y="2010847"/>
            <a:ext cx="4164754" cy="883295"/>
          </a:xfrm>
          <a:prstGeom prst="ellipse">
            <a:avLst/>
          </a:prstGeom>
          <a:noFill/>
          <a:ln w="381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p:cNvSpPr/>
          <p:nvPr/>
        </p:nvSpPr>
        <p:spPr>
          <a:xfrm>
            <a:off x="6607277" y="3702905"/>
            <a:ext cx="2536723" cy="1546577"/>
          </a:xfrm>
          <a:prstGeom prst="rect">
            <a:avLst/>
          </a:prstGeom>
          <a:noFill/>
        </p:spPr>
        <p:txBody>
          <a:bodyPr wrap="square" lIns="68580" tIns="34290" rIns="68580" bIns="34290">
            <a:spAutoFit/>
          </a:bodyPr>
          <a:lstStyle/>
          <a:p>
            <a:r>
              <a:rPr lang="en-US" sz="2400" dirty="0" smtClean="0">
                <a:ln w="0"/>
                <a:solidFill>
                  <a:schemeClr val="accent6">
                    <a:lumMod val="75000"/>
                  </a:schemeClr>
                </a:solidFill>
              </a:rPr>
              <a:t>Content:  Used to begin competency recovery &amp; to determine “at-risk”</a:t>
            </a:r>
            <a:endParaRPr lang="en-US" sz="2400" dirty="0">
              <a:ln w="0"/>
              <a:solidFill>
                <a:schemeClr val="accent6">
                  <a:lumMod val="75000"/>
                </a:schemeClr>
              </a:solidFill>
            </a:endParaRPr>
          </a:p>
        </p:txBody>
      </p:sp>
      <p:sp>
        <p:nvSpPr>
          <p:cNvPr id="12" name="Rectangle 11"/>
          <p:cNvSpPr/>
          <p:nvPr/>
        </p:nvSpPr>
        <p:spPr>
          <a:xfrm>
            <a:off x="1572919" y="5593147"/>
            <a:ext cx="5034357" cy="1177245"/>
          </a:xfrm>
          <a:prstGeom prst="rect">
            <a:avLst/>
          </a:prstGeom>
          <a:noFill/>
        </p:spPr>
        <p:txBody>
          <a:bodyPr wrap="square" lIns="68580" tIns="34290" rIns="68580" bIns="34290">
            <a:spAutoFit/>
          </a:bodyPr>
          <a:lstStyle/>
          <a:p>
            <a:r>
              <a:rPr lang="en-US" sz="2400" dirty="0" smtClean="0">
                <a:ln w="0"/>
                <a:solidFill>
                  <a:schemeClr val="accent2">
                    <a:lumMod val="75000"/>
                  </a:schemeClr>
                </a:solidFill>
              </a:rPr>
              <a:t>Honor Roll &amp; Academic Eligibility have been transitioning – from overall to individual content competencies</a:t>
            </a:r>
            <a:endParaRPr lang="en-US" sz="2400" dirty="0">
              <a:ln w="0"/>
              <a:solidFill>
                <a:schemeClr val="accent2">
                  <a:lumMod val="75000"/>
                </a:schemeClr>
              </a:solidFill>
            </a:endParaRPr>
          </a:p>
        </p:txBody>
      </p:sp>
    </p:spTree>
    <p:extLst>
      <p:ext uri="{BB962C8B-B14F-4D97-AF65-F5344CB8AC3E}">
        <p14:creationId xmlns:p14="http://schemas.microsoft.com/office/powerpoint/2010/main" val="1667781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18838" t="20306" r="41080" b="25896"/>
          <a:stretch/>
        </p:blipFill>
        <p:spPr>
          <a:xfrm>
            <a:off x="6709629" y="3965259"/>
            <a:ext cx="2435649" cy="2451856"/>
          </a:xfrm>
          <a:prstGeom prst="rect">
            <a:avLst/>
          </a:prstGeom>
        </p:spPr>
      </p:pic>
      <p:pic>
        <p:nvPicPr>
          <p:cNvPr id="3" name="Picture 2"/>
          <p:cNvPicPr>
            <a:picLocks noChangeAspect="1"/>
          </p:cNvPicPr>
          <p:nvPr/>
        </p:nvPicPr>
        <p:blipFill>
          <a:blip r:embed="rId4"/>
          <a:stretch>
            <a:fillRect/>
          </a:stretch>
        </p:blipFill>
        <p:spPr>
          <a:xfrm>
            <a:off x="5653014" y="3960736"/>
            <a:ext cx="1414395" cy="1914310"/>
          </a:xfrm>
          <a:prstGeom prst="rect">
            <a:avLst/>
          </a:prstGeom>
        </p:spPr>
      </p:pic>
      <p:pic>
        <p:nvPicPr>
          <p:cNvPr id="16" name="Picture 15"/>
          <p:cNvPicPr>
            <a:picLocks noChangeAspect="1"/>
          </p:cNvPicPr>
          <p:nvPr/>
        </p:nvPicPr>
        <p:blipFill>
          <a:blip r:embed="rId5"/>
          <a:stretch>
            <a:fillRect/>
          </a:stretch>
        </p:blipFill>
        <p:spPr>
          <a:xfrm rot="19536159">
            <a:off x="220232" y="2141485"/>
            <a:ext cx="2650466" cy="1776731"/>
          </a:xfrm>
          <a:prstGeom prst="rect">
            <a:avLst/>
          </a:prstGeom>
        </p:spPr>
      </p:pic>
      <p:cxnSp>
        <p:nvCxnSpPr>
          <p:cNvPr id="7" name="Straight Arrow Connector 6"/>
          <p:cNvCxnSpPr/>
          <p:nvPr/>
        </p:nvCxnSpPr>
        <p:spPr>
          <a:xfrm flipV="1">
            <a:off x="528034" y="605307"/>
            <a:ext cx="7972022" cy="5692462"/>
          </a:xfrm>
          <a:prstGeom prst="straightConnector1">
            <a:avLst/>
          </a:prstGeom>
          <a:ln w="76200">
            <a:solidFill>
              <a:schemeClr val="accent1">
                <a:alpha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Paradigm Shift…</a:t>
            </a:r>
            <a:endParaRPr lang="en-US" dirty="0"/>
          </a:p>
        </p:txBody>
      </p:sp>
      <p:sp>
        <p:nvSpPr>
          <p:cNvPr id="5" name="Rectangle 4"/>
          <p:cNvSpPr/>
          <p:nvPr/>
        </p:nvSpPr>
        <p:spPr>
          <a:xfrm>
            <a:off x="6387570" y="1011300"/>
            <a:ext cx="2189408" cy="623248"/>
          </a:xfrm>
          <a:prstGeom prst="rect">
            <a:avLst/>
          </a:prstGeom>
          <a:noFill/>
        </p:spPr>
        <p:txBody>
          <a:bodyPr wrap="square" lIns="68580" tIns="34290" rIns="68580" bIns="34290">
            <a:spAutoFit/>
          </a:bodyPr>
          <a:lstStyle/>
          <a:p>
            <a:r>
              <a:rPr lang="en-US" sz="3600" dirty="0" smtClean="0">
                <a:ln w="0"/>
              </a:rPr>
              <a:t>2014-2015</a:t>
            </a:r>
            <a:endParaRPr lang="en-US" sz="3600" dirty="0">
              <a:ln w="0"/>
            </a:endParaRPr>
          </a:p>
        </p:txBody>
      </p:sp>
      <p:sp>
        <p:nvSpPr>
          <p:cNvPr id="8" name="Rectangle 7"/>
          <p:cNvSpPr/>
          <p:nvPr/>
        </p:nvSpPr>
        <p:spPr>
          <a:xfrm>
            <a:off x="3940408" y="2812648"/>
            <a:ext cx="2189408" cy="623248"/>
          </a:xfrm>
          <a:prstGeom prst="rect">
            <a:avLst/>
          </a:prstGeom>
          <a:noFill/>
        </p:spPr>
        <p:txBody>
          <a:bodyPr wrap="square" lIns="68580" tIns="34290" rIns="68580" bIns="34290">
            <a:spAutoFit/>
          </a:bodyPr>
          <a:lstStyle/>
          <a:p>
            <a:r>
              <a:rPr lang="en-US" sz="3600" dirty="0" smtClean="0">
                <a:ln w="0"/>
              </a:rPr>
              <a:t>2013-2014</a:t>
            </a:r>
            <a:endParaRPr lang="en-US" sz="3600" dirty="0">
              <a:ln w="0"/>
            </a:endParaRPr>
          </a:p>
        </p:txBody>
      </p:sp>
      <p:sp>
        <p:nvSpPr>
          <p:cNvPr id="9" name="Rectangle 8"/>
          <p:cNvSpPr/>
          <p:nvPr/>
        </p:nvSpPr>
        <p:spPr>
          <a:xfrm>
            <a:off x="1995820" y="4119047"/>
            <a:ext cx="2189408" cy="561692"/>
          </a:xfrm>
          <a:prstGeom prst="rect">
            <a:avLst/>
          </a:prstGeom>
          <a:noFill/>
        </p:spPr>
        <p:txBody>
          <a:bodyPr wrap="square" lIns="68580" tIns="34290" rIns="68580" bIns="34290">
            <a:spAutoFit/>
          </a:bodyPr>
          <a:lstStyle/>
          <a:p>
            <a:r>
              <a:rPr lang="en-US" sz="3200" dirty="0" smtClean="0">
                <a:ln w="0"/>
              </a:rPr>
              <a:t>2012-2013</a:t>
            </a:r>
            <a:endParaRPr lang="en-US" sz="3200" dirty="0">
              <a:ln w="0"/>
            </a:endParaRPr>
          </a:p>
        </p:txBody>
      </p:sp>
      <p:sp>
        <p:nvSpPr>
          <p:cNvPr id="10" name="Rectangle 9"/>
          <p:cNvSpPr/>
          <p:nvPr/>
        </p:nvSpPr>
        <p:spPr>
          <a:xfrm>
            <a:off x="1101129" y="5110773"/>
            <a:ext cx="2189408" cy="500137"/>
          </a:xfrm>
          <a:prstGeom prst="rect">
            <a:avLst/>
          </a:prstGeom>
          <a:noFill/>
        </p:spPr>
        <p:txBody>
          <a:bodyPr wrap="square" lIns="68580" tIns="34290" rIns="68580" bIns="34290">
            <a:spAutoFit/>
          </a:bodyPr>
          <a:lstStyle/>
          <a:p>
            <a:r>
              <a:rPr lang="en-US" sz="2800" dirty="0" smtClean="0">
                <a:ln w="0"/>
              </a:rPr>
              <a:t>2011-2012</a:t>
            </a:r>
            <a:endParaRPr lang="en-US" sz="2800" dirty="0">
              <a:ln w="0"/>
            </a:endParaRPr>
          </a:p>
        </p:txBody>
      </p:sp>
      <p:sp>
        <p:nvSpPr>
          <p:cNvPr id="11" name="Rectangle 10"/>
          <p:cNvSpPr/>
          <p:nvPr/>
        </p:nvSpPr>
        <p:spPr>
          <a:xfrm>
            <a:off x="1562877" y="5467636"/>
            <a:ext cx="4365151" cy="715581"/>
          </a:xfrm>
          <a:prstGeom prst="rect">
            <a:avLst/>
          </a:prstGeom>
          <a:noFill/>
        </p:spPr>
        <p:txBody>
          <a:bodyPr wrap="square" lIns="68580" tIns="34290" rIns="68580" bIns="34290">
            <a:spAutoFit/>
          </a:bodyPr>
          <a:lstStyle/>
          <a:p>
            <a:r>
              <a:rPr lang="en-US" sz="1400" i="1" dirty="0" smtClean="0">
                <a:ln w="0"/>
              </a:rPr>
              <a:t>More consultants and team vetting…  Spring Semester “pilot” by some teachers…  how does this work in the classroom?</a:t>
            </a:r>
            <a:endParaRPr lang="en-US" sz="1400" i="1" dirty="0">
              <a:ln w="0"/>
            </a:endParaRPr>
          </a:p>
        </p:txBody>
      </p:sp>
      <p:sp>
        <p:nvSpPr>
          <p:cNvPr id="12" name="Rectangle 11"/>
          <p:cNvSpPr/>
          <p:nvPr/>
        </p:nvSpPr>
        <p:spPr>
          <a:xfrm>
            <a:off x="2681521" y="4515823"/>
            <a:ext cx="4227486" cy="623248"/>
          </a:xfrm>
          <a:prstGeom prst="rect">
            <a:avLst/>
          </a:prstGeom>
          <a:noFill/>
        </p:spPr>
        <p:txBody>
          <a:bodyPr wrap="square" lIns="68580" tIns="34290" rIns="68580" bIns="34290">
            <a:spAutoFit/>
          </a:bodyPr>
          <a:lstStyle/>
          <a:p>
            <a:r>
              <a:rPr lang="en-US" i="1" dirty="0" smtClean="0">
                <a:ln w="0"/>
              </a:rPr>
              <a:t>I earned xx%…</a:t>
            </a:r>
          </a:p>
          <a:p>
            <a:r>
              <a:rPr lang="en-US" i="1" dirty="0" smtClean="0">
                <a:ln w="0"/>
              </a:rPr>
              <a:t>What competency grade is that?</a:t>
            </a:r>
            <a:endParaRPr lang="en-US" i="1" dirty="0">
              <a:ln w="0"/>
            </a:endParaRPr>
          </a:p>
        </p:txBody>
      </p:sp>
      <p:sp>
        <p:nvSpPr>
          <p:cNvPr id="13" name="Rectangle 12"/>
          <p:cNvSpPr/>
          <p:nvPr/>
        </p:nvSpPr>
        <p:spPr>
          <a:xfrm>
            <a:off x="4758391" y="3298114"/>
            <a:ext cx="3928056" cy="992579"/>
          </a:xfrm>
          <a:prstGeom prst="rect">
            <a:avLst/>
          </a:prstGeom>
          <a:noFill/>
        </p:spPr>
        <p:txBody>
          <a:bodyPr wrap="square" lIns="68580" tIns="34290" rIns="68580" bIns="34290">
            <a:spAutoFit/>
          </a:bodyPr>
          <a:lstStyle/>
          <a:p>
            <a:r>
              <a:rPr lang="en-US" sz="2000" i="1" dirty="0" smtClean="0">
                <a:ln w="0"/>
              </a:rPr>
              <a:t>My overall competency average is xx right now, so I’m “passing” the course…</a:t>
            </a:r>
            <a:endParaRPr lang="en-US" sz="2000" i="1" dirty="0">
              <a:ln w="0"/>
            </a:endParaRPr>
          </a:p>
        </p:txBody>
      </p:sp>
      <p:sp>
        <p:nvSpPr>
          <p:cNvPr id="14" name="Rectangle 13"/>
          <p:cNvSpPr/>
          <p:nvPr/>
        </p:nvSpPr>
        <p:spPr>
          <a:xfrm>
            <a:off x="2159992" y="2605131"/>
            <a:ext cx="2742849" cy="992579"/>
          </a:xfrm>
          <a:prstGeom prst="rect">
            <a:avLst/>
          </a:prstGeom>
          <a:noFill/>
        </p:spPr>
        <p:txBody>
          <a:bodyPr wrap="square" lIns="68580" tIns="34290" rIns="68580" bIns="34290">
            <a:spAutoFit/>
          </a:bodyPr>
          <a:lstStyle/>
          <a:p>
            <a:r>
              <a:rPr lang="en-US" sz="2000" i="1" dirty="0" smtClean="0">
                <a:ln w="0"/>
              </a:rPr>
              <a:t>On this assessment, I earned xx on the competency rubric</a:t>
            </a:r>
            <a:endParaRPr lang="en-US" sz="2000" i="1" dirty="0">
              <a:ln w="0"/>
            </a:endParaRPr>
          </a:p>
        </p:txBody>
      </p:sp>
      <p:sp>
        <p:nvSpPr>
          <p:cNvPr id="19" name="Rectangle 18"/>
          <p:cNvSpPr/>
          <p:nvPr/>
        </p:nvSpPr>
        <p:spPr>
          <a:xfrm>
            <a:off x="6991079" y="1612367"/>
            <a:ext cx="2169608" cy="684803"/>
          </a:xfrm>
          <a:prstGeom prst="rect">
            <a:avLst/>
          </a:prstGeom>
          <a:noFill/>
        </p:spPr>
        <p:txBody>
          <a:bodyPr wrap="square" lIns="68580" tIns="34290" rIns="68580" bIns="34290">
            <a:spAutoFit/>
          </a:bodyPr>
          <a:lstStyle/>
          <a:p>
            <a:r>
              <a:rPr lang="en-US" sz="2000" i="1" dirty="0" smtClean="0">
                <a:ln w="0"/>
              </a:rPr>
              <a:t>How am I doing on EACH competency…</a:t>
            </a:r>
          </a:p>
        </p:txBody>
      </p:sp>
      <p:sp>
        <p:nvSpPr>
          <p:cNvPr id="21" name="Rectangle 20"/>
          <p:cNvSpPr/>
          <p:nvPr/>
        </p:nvSpPr>
        <p:spPr>
          <a:xfrm>
            <a:off x="341643" y="5825427"/>
            <a:ext cx="2189408" cy="377026"/>
          </a:xfrm>
          <a:prstGeom prst="rect">
            <a:avLst/>
          </a:prstGeom>
          <a:noFill/>
        </p:spPr>
        <p:txBody>
          <a:bodyPr wrap="square" lIns="68580" tIns="34290" rIns="68580" bIns="34290">
            <a:spAutoFit/>
          </a:bodyPr>
          <a:lstStyle/>
          <a:p>
            <a:r>
              <a:rPr lang="en-US" sz="2000" dirty="0" smtClean="0">
                <a:ln w="0"/>
              </a:rPr>
              <a:t>2010-2011</a:t>
            </a:r>
            <a:endParaRPr lang="en-US" sz="2000" dirty="0">
              <a:ln w="0"/>
            </a:endParaRPr>
          </a:p>
        </p:txBody>
      </p:sp>
      <p:sp>
        <p:nvSpPr>
          <p:cNvPr id="22" name="Rectangle 21"/>
          <p:cNvSpPr/>
          <p:nvPr/>
        </p:nvSpPr>
        <p:spPr>
          <a:xfrm>
            <a:off x="709297" y="6123317"/>
            <a:ext cx="4230357" cy="438582"/>
          </a:xfrm>
          <a:prstGeom prst="rect">
            <a:avLst/>
          </a:prstGeom>
          <a:noFill/>
        </p:spPr>
        <p:txBody>
          <a:bodyPr wrap="square" lIns="68580" tIns="34290" rIns="68580" bIns="34290">
            <a:spAutoFit/>
          </a:bodyPr>
          <a:lstStyle/>
          <a:p>
            <a:r>
              <a:rPr lang="en-US" sz="1200" i="1" dirty="0" smtClean="0">
                <a:ln w="0"/>
              </a:rPr>
              <a:t>Consultants, visits to other schools, teacher team work to develop and vet competencies</a:t>
            </a:r>
            <a:endParaRPr lang="en-US" sz="1200" i="1" dirty="0">
              <a:ln w="0"/>
            </a:endParaRPr>
          </a:p>
        </p:txBody>
      </p:sp>
      <p:sp>
        <p:nvSpPr>
          <p:cNvPr id="23" name="Rectangle 22"/>
          <p:cNvSpPr/>
          <p:nvPr/>
        </p:nvSpPr>
        <p:spPr>
          <a:xfrm>
            <a:off x="565985" y="876402"/>
            <a:ext cx="3656591" cy="623248"/>
          </a:xfrm>
          <a:prstGeom prst="rect">
            <a:avLst/>
          </a:prstGeom>
          <a:noFill/>
        </p:spPr>
        <p:txBody>
          <a:bodyPr wrap="square" lIns="68580" tIns="34290" rIns="68580" bIns="34290">
            <a:spAutoFit/>
          </a:bodyPr>
          <a:lstStyle/>
          <a:p>
            <a:r>
              <a:rPr lang="en-US" sz="3600" dirty="0" smtClean="0">
                <a:ln w="0"/>
              </a:rPr>
              <a:t>% </a:t>
            </a:r>
            <a:r>
              <a:rPr lang="en-US" sz="3600" dirty="0" smtClean="0">
                <a:ln w="0"/>
                <a:sym typeface="Wingdings" panose="05000000000000000000" pitchFamily="2" charset="2"/>
              </a:rPr>
              <a:t> Competency</a:t>
            </a:r>
            <a:endParaRPr lang="en-US" sz="3600" dirty="0">
              <a:ln w="0"/>
            </a:endParaRPr>
          </a:p>
        </p:txBody>
      </p:sp>
      <p:sp>
        <p:nvSpPr>
          <p:cNvPr id="25" name="Rectangle 24"/>
          <p:cNvSpPr/>
          <p:nvPr/>
        </p:nvSpPr>
        <p:spPr>
          <a:xfrm>
            <a:off x="812052" y="4500394"/>
            <a:ext cx="1501651" cy="346249"/>
          </a:xfrm>
          <a:prstGeom prst="rect">
            <a:avLst/>
          </a:prstGeom>
          <a:noFill/>
        </p:spPr>
        <p:txBody>
          <a:bodyPr wrap="square" lIns="68580" tIns="34290" rIns="68580" bIns="34290">
            <a:spAutoFit/>
          </a:bodyPr>
          <a:lstStyle/>
          <a:p>
            <a:r>
              <a:rPr lang="en-US" i="1" dirty="0" smtClean="0">
                <a:ln w="0"/>
              </a:rPr>
              <a:t>Rolling Grades</a:t>
            </a:r>
            <a:endParaRPr lang="en-US" i="1" dirty="0">
              <a:ln w="0"/>
            </a:endParaRPr>
          </a:p>
        </p:txBody>
      </p:sp>
      <p:sp>
        <p:nvSpPr>
          <p:cNvPr id="26" name="Curved Down Arrow 25"/>
          <p:cNvSpPr/>
          <p:nvPr/>
        </p:nvSpPr>
        <p:spPr>
          <a:xfrm>
            <a:off x="5876523" y="5058081"/>
            <a:ext cx="350187" cy="166418"/>
          </a:xfrm>
          <a:prstGeom prst="curvedDownArrow">
            <a:avLst>
              <a:gd name="adj1" fmla="val 16300"/>
              <a:gd name="adj2" fmla="val 121270"/>
              <a:gd name="adj3" fmla="val 41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2820623" y="1431754"/>
            <a:ext cx="2144513" cy="1177245"/>
          </a:xfrm>
          <a:prstGeom prst="rect">
            <a:avLst/>
          </a:prstGeom>
          <a:noFill/>
        </p:spPr>
        <p:txBody>
          <a:bodyPr wrap="square" lIns="68580" tIns="34290" rIns="68580" bIns="34290">
            <a:spAutoFit/>
          </a:bodyPr>
          <a:lstStyle/>
          <a:p>
            <a:r>
              <a:rPr lang="en-US" i="1" dirty="0" smtClean="0">
                <a:ln w="0"/>
              </a:rPr>
              <a:t>Marks on competency rubrics, not assignment percentages</a:t>
            </a:r>
          </a:p>
        </p:txBody>
      </p:sp>
      <p:sp>
        <p:nvSpPr>
          <p:cNvPr id="28" name="Curved Down Arrow 27"/>
          <p:cNvSpPr/>
          <p:nvPr/>
        </p:nvSpPr>
        <p:spPr>
          <a:xfrm flipH="1" flipV="1">
            <a:off x="7442577" y="5082964"/>
            <a:ext cx="919800" cy="207694"/>
          </a:xfrm>
          <a:prstGeom prst="curvedDownArrow">
            <a:avLst>
              <a:gd name="adj1" fmla="val 16300"/>
              <a:gd name="adj2" fmla="val 121270"/>
              <a:gd name="adj3" fmla="val 41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6"/>
          <a:stretch>
            <a:fillRect/>
          </a:stretch>
        </p:blipFill>
        <p:spPr>
          <a:xfrm>
            <a:off x="4642159" y="323287"/>
            <a:ext cx="1835055" cy="1707028"/>
          </a:xfrm>
          <a:prstGeom prst="rect">
            <a:avLst/>
          </a:prstGeom>
        </p:spPr>
      </p:pic>
    </p:spTree>
    <p:extLst>
      <p:ext uri="{BB962C8B-B14F-4D97-AF65-F5344CB8AC3E}">
        <p14:creationId xmlns:p14="http://schemas.microsoft.com/office/powerpoint/2010/main" val="643764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Wording has Changed…</a:t>
            </a:r>
            <a:br>
              <a:rPr lang="en-US" dirty="0" smtClean="0"/>
            </a:br>
            <a:r>
              <a:rPr lang="en-US" dirty="0" smtClean="0"/>
              <a:t>Numbers Remain</a:t>
            </a:r>
            <a:endParaRPr lang="en-US" dirty="0"/>
          </a:p>
        </p:txBody>
      </p:sp>
      <p:sp>
        <p:nvSpPr>
          <p:cNvPr id="3" name="TextBox 2"/>
          <p:cNvSpPr txBox="1"/>
          <p:nvPr/>
        </p:nvSpPr>
        <p:spPr>
          <a:xfrm>
            <a:off x="1453828" y="1514988"/>
            <a:ext cx="3311604" cy="3539430"/>
          </a:xfrm>
          <a:prstGeom prst="rect">
            <a:avLst/>
          </a:prstGeom>
          <a:noFill/>
        </p:spPr>
        <p:txBody>
          <a:bodyPr wrap="square" rtlCol="0">
            <a:spAutoFit/>
          </a:bodyPr>
          <a:lstStyle/>
          <a:p>
            <a:r>
              <a:rPr lang="en-US" sz="2800" dirty="0" smtClean="0"/>
              <a:t>Proficient with Distinction</a:t>
            </a:r>
          </a:p>
          <a:p>
            <a:r>
              <a:rPr lang="en-US" sz="2800" dirty="0" smtClean="0"/>
              <a:t>Proficient</a:t>
            </a:r>
          </a:p>
          <a:p>
            <a:endParaRPr lang="en-US" sz="2800" dirty="0"/>
          </a:p>
          <a:p>
            <a:r>
              <a:rPr lang="en-US" sz="2800" dirty="0" smtClean="0"/>
              <a:t>Partially Proficient</a:t>
            </a:r>
          </a:p>
          <a:p>
            <a:endParaRPr lang="en-US" sz="2800" dirty="0"/>
          </a:p>
          <a:p>
            <a:r>
              <a:rPr lang="en-US" sz="2800" dirty="0" smtClean="0"/>
              <a:t>Substantially Below Proficient</a:t>
            </a:r>
            <a:endParaRPr lang="en-US" sz="2800" dirty="0"/>
          </a:p>
        </p:txBody>
      </p:sp>
      <p:sp>
        <p:nvSpPr>
          <p:cNvPr id="4" name="TextBox 3"/>
          <p:cNvSpPr txBox="1"/>
          <p:nvPr/>
        </p:nvSpPr>
        <p:spPr>
          <a:xfrm>
            <a:off x="5334167" y="1514988"/>
            <a:ext cx="3311604" cy="3970318"/>
          </a:xfrm>
          <a:prstGeom prst="rect">
            <a:avLst/>
          </a:prstGeom>
          <a:noFill/>
        </p:spPr>
        <p:txBody>
          <a:bodyPr wrap="square" rtlCol="0">
            <a:spAutoFit/>
          </a:bodyPr>
          <a:lstStyle/>
          <a:p>
            <a:r>
              <a:rPr lang="en-US" sz="2800" dirty="0" smtClean="0"/>
              <a:t>Exceeding Expectations</a:t>
            </a:r>
          </a:p>
          <a:p>
            <a:r>
              <a:rPr lang="en-US" sz="2800" dirty="0" smtClean="0"/>
              <a:t>Meeting Expectations</a:t>
            </a:r>
          </a:p>
          <a:p>
            <a:endParaRPr lang="en-US" sz="2800" dirty="0"/>
          </a:p>
          <a:p>
            <a:r>
              <a:rPr lang="en-US" sz="2800" dirty="0" smtClean="0"/>
              <a:t>Approaching Expectations</a:t>
            </a:r>
          </a:p>
          <a:p>
            <a:r>
              <a:rPr lang="en-US" sz="2800" dirty="0" smtClean="0"/>
              <a:t>Not Yet Meeting Expectations / Below Expectations</a:t>
            </a:r>
            <a:endParaRPr lang="en-US" sz="2800" dirty="0"/>
          </a:p>
        </p:txBody>
      </p:sp>
      <p:sp>
        <p:nvSpPr>
          <p:cNvPr id="5" name="TextBox 4"/>
          <p:cNvSpPr txBox="1"/>
          <p:nvPr/>
        </p:nvSpPr>
        <p:spPr>
          <a:xfrm>
            <a:off x="398751" y="1514988"/>
            <a:ext cx="486342" cy="3108543"/>
          </a:xfrm>
          <a:prstGeom prst="rect">
            <a:avLst/>
          </a:prstGeom>
          <a:noFill/>
        </p:spPr>
        <p:txBody>
          <a:bodyPr wrap="square" rtlCol="0">
            <a:spAutoFit/>
          </a:bodyPr>
          <a:lstStyle/>
          <a:p>
            <a:r>
              <a:rPr lang="en-US" sz="2800" dirty="0" smtClean="0"/>
              <a:t>4</a:t>
            </a:r>
          </a:p>
          <a:p>
            <a:endParaRPr lang="en-US" sz="2800" dirty="0"/>
          </a:p>
          <a:p>
            <a:r>
              <a:rPr lang="en-US" sz="2800" dirty="0" smtClean="0"/>
              <a:t>3</a:t>
            </a:r>
          </a:p>
          <a:p>
            <a:endParaRPr lang="en-US" sz="2800" dirty="0"/>
          </a:p>
          <a:p>
            <a:r>
              <a:rPr lang="en-US" sz="2800" dirty="0" smtClean="0"/>
              <a:t>2</a:t>
            </a:r>
          </a:p>
          <a:p>
            <a:endParaRPr lang="en-US" sz="2800" dirty="0"/>
          </a:p>
          <a:p>
            <a:r>
              <a:rPr lang="en-US" sz="2800" dirty="0" smtClean="0"/>
              <a:t>1</a:t>
            </a:r>
            <a:endParaRPr lang="en-US" sz="2800" dirty="0"/>
          </a:p>
        </p:txBody>
      </p:sp>
      <p:sp>
        <p:nvSpPr>
          <p:cNvPr id="6" name="TextBox 5"/>
          <p:cNvSpPr txBox="1"/>
          <p:nvPr/>
        </p:nvSpPr>
        <p:spPr>
          <a:xfrm>
            <a:off x="1824571" y="2884593"/>
            <a:ext cx="6450457" cy="400110"/>
          </a:xfrm>
          <a:prstGeom prst="rect">
            <a:avLst/>
          </a:prstGeom>
          <a:noFill/>
        </p:spPr>
        <p:txBody>
          <a:bodyPr wrap="square" rtlCol="0">
            <a:spAutoFit/>
          </a:bodyPr>
          <a:lstStyle/>
          <a:p>
            <a:r>
              <a:rPr lang="en-US" sz="2000" dirty="0" smtClean="0"/>
              <a:t>2.5 = “Demonstrating Mastery”   or   “Passing”</a:t>
            </a:r>
            <a:endParaRPr lang="en-US" sz="2000" dirty="0"/>
          </a:p>
        </p:txBody>
      </p:sp>
      <p:sp>
        <p:nvSpPr>
          <p:cNvPr id="7" name="TextBox 6"/>
          <p:cNvSpPr txBox="1"/>
          <p:nvPr/>
        </p:nvSpPr>
        <p:spPr>
          <a:xfrm>
            <a:off x="2517696" y="5627229"/>
            <a:ext cx="6450457" cy="400110"/>
          </a:xfrm>
          <a:prstGeom prst="rect">
            <a:avLst/>
          </a:prstGeom>
          <a:noFill/>
        </p:spPr>
        <p:txBody>
          <a:bodyPr wrap="square" rtlCol="0">
            <a:spAutoFit/>
          </a:bodyPr>
          <a:lstStyle/>
          <a:p>
            <a:r>
              <a:rPr lang="en-US" sz="2000" dirty="0" smtClean="0"/>
              <a:t>0  = NE = “No Evidence”</a:t>
            </a:r>
            <a:endParaRPr lang="en-US" sz="2000" dirty="0"/>
          </a:p>
        </p:txBody>
      </p:sp>
    </p:spTree>
    <p:extLst>
      <p:ext uri="{BB962C8B-B14F-4D97-AF65-F5344CB8AC3E}">
        <p14:creationId xmlns:p14="http://schemas.microsoft.com/office/powerpoint/2010/main" val="233199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994172"/>
          </a:xfrm>
        </p:spPr>
        <p:txBody>
          <a:bodyPr>
            <a:normAutofit/>
          </a:bodyPr>
          <a:lstStyle/>
          <a:p>
            <a:r>
              <a:rPr lang="en-US" b="1" dirty="0" smtClean="0"/>
              <a:t>Content Competencies</a:t>
            </a:r>
            <a:endParaRPr lang="en-US" b="1" dirty="0"/>
          </a:p>
        </p:txBody>
      </p:sp>
      <p:pic>
        <p:nvPicPr>
          <p:cNvPr id="5" name="Picture 4"/>
          <p:cNvPicPr>
            <a:picLocks noChangeAspect="1"/>
          </p:cNvPicPr>
          <p:nvPr/>
        </p:nvPicPr>
        <p:blipFill>
          <a:blip r:embed="rId3"/>
          <a:stretch>
            <a:fillRect/>
          </a:stretch>
        </p:blipFill>
        <p:spPr>
          <a:xfrm rot="19928952">
            <a:off x="231684" y="4147926"/>
            <a:ext cx="2650466" cy="1776731"/>
          </a:xfrm>
          <a:prstGeom prst="rect">
            <a:avLst/>
          </a:prstGeom>
        </p:spPr>
      </p:pic>
      <p:pic>
        <p:nvPicPr>
          <p:cNvPr id="4" name="Picture 3"/>
          <p:cNvPicPr>
            <a:picLocks noChangeAspect="1"/>
          </p:cNvPicPr>
          <p:nvPr/>
        </p:nvPicPr>
        <p:blipFill rotWithShape="1">
          <a:blip r:embed="rId4"/>
          <a:srcRect b="10692"/>
          <a:stretch/>
        </p:blipFill>
        <p:spPr>
          <a:xfrm>
            <a:off x="2190899" y="2862099"/>
            <a:ext cx="3893458" cy="3964892"/>
          </a:xfrm>
          <a:prstGeom prst="rect">
            <a:avLst/>
          </a:prstGeom>
          <a:ln w="25400" cmpd="sng">
            <a:solidFill>
              <a:schemeClr val="accent1"/>
            </a:solidFill>
          </a:ln>
        </p:spPr>
      </p:pic>
      <p:pic>
        <p:nvPicPr>
          <p:cNvPr id="3" name="Picture 2"/>
          <p:cNvPicPr>
            <a:picLocks noChangeAspect="1"/>
          </p:cNvPicPr>
          <p:nvPr/>
        </p:nvPicPr>
        <p:blipFill>
          <a:blip r:embed="rId5"/>
          <a:stretch>
            <a:fillRect/>
          </a:stretch>
        </p:blipFill>
        <p:spPr>
          <a:xfrm rot="601281">
            <a:off x="5565289" y="5394280"/>
            <a:ext cx="2087791" cy="1363339"/>
          </a:xfrm>
          <a:prstGeom prst="rect">
            <a:avLst/>
          </a:prstGeom>
        </p:spPr>
      </p:pic>
      <p:sp>
        <p:nvSpPr>
          <p:cNvPr id="6" name="Rectangle 5"/>
          <p:cNvSpPr/>
          <p:nvPr/>
        </p:nvSpPr>
        <p:spPr>
          <a:xfrm>
            <a:off x="0" y="1233355"/>
            <a:ext cx="7148945" cy="623248"/>
          </a:xfrm>
          <a:prstGeom prst="rect">
            <a:avLst/>
          </a:prstGeom>
          <a:noFill/>
        </p:spPr>
        <p:txBody>
          <a:bodyPr wrap="square" lIns="68580" tIns="34290" rIns="68580" bIns="34290">
            <a:spAutoFit/>
          </a:bodyPr>
          <a:lstStyle/>
          <a:p>
            <a:r>
              <a:rPr lang="en-US" sz="3600" dirty="0">
                <a:ln w="0"/>
              </a:rPr>
              <a:t>Full Year Course: ~6-11 Competencies</a:t>
            </a:r>
          </a:p>
        </p:txBody>
      </p:sp>
      <p:sp>
        <p:nvSpPr>
          <p:cNvPr id="7" name="Rectangle 6"/>
          <p:cNvSpPr/>
          <p:nvPr/>
        </p:nvSpPr>
        <p:spPr>
          <a:xfrm>
            <a:off x="6084357" y="3536872"/>
            <a:ext cx="3059643" cy="1915909"/>
          </a:xfrm>
          <a:prstGeom prst="rect">
            <a:avLst/>
          </a:prstGeom>
          <a:noFill/>
        </p:spPr>
        <p:txBody>
          <a:bodyPr wrap="square" lIns="68580" tIns="34290" rIns="68580" bIns="34290">
            <a:spAutoFit/>
          </a:bodyPr>
          <a:lstStyle/>
          <a:p>
            <a:r>
              <a:rPr lang="en-US" sz="3200" dirty="0" smtClean="0">
                <a:ln w="0"/>
              </a:rPr>
              <a:t>“Open”: </a:t>
            </a:r>
            <a:r>
              <a:rPr lang="en-US" sz="3200" dirty="0">
                <a:ln w="0"/>
              </a:rPr>
              <a:t>All Year</a:t>
            </a:r>
          </a:p>
          <a:p>
            <a:r>
              <a:rPr lang="en-US" sz="2400" dirty="0">
                <a:ln w="0"/>
              </a:rPr>
              <a:t>(incremental rubrics)</a:t>
            </a:r>
          </a:p>
          <a:p>
            <a:endParaRPr lang="en-US" sz="3200" dirty="0">
              <a:ln w="0"/>
            </a:endParaRPr>
          </a:p>
          <a:p>
            <a:r>
              <a:rPr lang="en-US" sz="3200" dirty="0" smtClean="0">
                <a:ln w="0"/>
              </a:rPr>
              <a:t>“Closed”: Unit</a:t>
            </a:r>
            <a:endParaRPr lang="en-US" sz="3200" dirty="0">
              <a:ln w="0"/>
            </a:endParaRPr>
          </a:p>
        </p:txBody>
      </p:sp>
      <p:sp>
        <p:nvSpPr>
          <p:cNvPr id="9" name="Rectangle 8"/>
          <p:cNvSpPr/>
          <p:nvPr/>
        </p:nvSpPr>
        <p:spPr>
          <a:xfrm>
            <a:off x="106135" y="1782385"/>
            <a:ext cx="9124368" cy="561692"/>
          </a:xfrm>
          <a:prstGeom prst="rect">
            <a:avLst/>
          </a:prstGeom>
          <a:noFill/>
        </p:spPr>
        <p:txBody>
          <a:bodyPr wrap="square" lIns="68580" tIns="34290" rIns="68580" bIns="34290">
            <a:spAutoFit/>
          </a:bodyPr>
          <a:lstStyle/>
          <a:p>
            <a:r>
              <a:rPr lang="en-US" sz="3200" dirty="0" smtClean="0">
                <a:ln w="0"/>
              </a:rPr>
              <a:t>Connect </a:t>
            </a:r>
            <a:r>
              <a:rPr lang="en-US" sz="3200" dirty="0">
                <a:ln w="0"/>
              </a:rPr>
              <a:t>to </a:t>
            </a:r>
            <a:r>
              <a:rPr lang="en-US" sz="3200" dirty="0" smtClean="0">
                <a:ln w="0"/>
              </a:rPr>
              <a:t>Nat’l &amp; </a:t>
            </a:r>
            <a:r>
              <a:rPr lang="en-US" sz="3200" dirty="0">
                <a:ln w="0"/>
              </a:rPr>
              <a:t>State Content Standards</a:t>
            </a:r>
          </a:p>
        </p:txBody>
      </p:sp>
      <p:sp>
        <p:nvSpPr>
          <p:cNvPr id="10" name="Rectangle 9"/>
          <p:cNvSpPr/>
          <p:nvPr/>
        </p:nvSpPr>
        <p:spPr>
          <a:xfrm>
            <a:off x="106135" y="2237813"/>
            <a:ext cx="8974276" cy="561692"/>
          </a:xfrm>
          <a:prstGeom prst="rect">
            <a:avLst/>
          </a:prstGeom>
          <a:noFill/>
        </p:spPr>
        <p:txBody>
          <a:bodyPr wrap="square" lIns="68580" tIns="34290" rIns="68580" bIns="34290">
            <a:spAutoFit/>
          </a:bodyPr>
          <a:lstStyle/>
          <a:p>
            <a:r>
              <a:rPr lang="en-US" sz="3200" dirty="0" smtClean="0">
                <a:ln w="0"/>
              </a:rPr>
              <a:t>Modelled on Enduring Understandings from </a:t>
            </a:r>
            <a:r>
              <a:rPr lang="en-US" sz="3200" dirty="0" err="1" smtClean="0">
                <a:ln w="0"/>
              </a:rPr>
              <a:t>UbD</a:t>
            </a:r>
            <a:endParaRPr lang="en-US" sz="3200" dirty="0">
              <a:ln w="0"/>
            </a:endParaRPr>
          </a:p>
        </p:txBody>
      </p:sp>
    </p:spTree>
    <p:extLst>
      <p:ext uri="{BB962C8B-B14F-4D97-AF65-F5344CB8AC3E}">
        <p14:creationId xmlns:p14="http://schemas.microsoft.com/office/powerpoint/2010/main" val="1823544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4000" b="1" dirty="0" smtClean="0"/>
              <a:t>Many Course Competencies  also have “Indicators”…</a:t>
            </a:r>
            <a:endParaRPr lang="en-US" sz="4000" b="1" dirty="0"/>
          </a:p>
        </p:txBody>
      </p:sp>
      <p:sp>
        <p:nvSpPr>
          <p:cNvPr id="5" name="Oval 4"/>
          <p:cNvSpPr/>
          <p:nvPr/>
        </p:nvSpPr>
        <p:spPr>
          <a:xfrm>
            <a:off x="570959" y="1918915"/>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Engineering</a:t>
            </a:r>
            <a:endParaRPr lang="en-US" dirty="0">
              <a:solidFill>
                <a:schemeClr val="tx1"/>
              </a:solidFill>
            </a:endParaRPr>
          </a:p>
        </p:txBody>
      </p:sp>
      <p:sp>
        <p:nvSpPr>
          <p:cNvPr id="6" name="Oval 5"/>
          <p:cNvSpPr/>
          <p:nvPr/>
        </p:nvSpPr>
        <p:spPr>
          <a:xfrm>
            <a:off x="570959" y="2548396"/>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Experiment Design</a:t>
            </a:r>
            <a:endParaRPr lang="en-US" dirty="0">
              <a:solidFill>
                <a:schemeClr val="tx1"/>
              </a:solidFill>
            </a:endParaRPr>
          </a:p>
        </p:txBody>
      </p:sp>
      <p:sp>
        <p:nvSpPr>
          <p:cNvPr id="7" name="Oval 6"/>
          <p:cNvSpPr/>
          <p:nvPr/>
        </p:nvSpPr>
        <p:spPr>
          <a:xfrm>
            <a:off x="570959" y="3167188"/>
            <a:ext cx="2980670" cy="50360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of Equipment</a:t>
            </a:r>
            <a:endParaRPr lang="en-US" dirty="0">
              <a:solidFill>
                <a:schemeClr val="tx1"/>
              </a:solidFill>
            </a:endParaRPr>
          </a:p>
        </p:txBody>
      </p:sp>
      <p:sp>
        <p:nvSpPr>
          <p:cNvPr id="8" name="Oval 7"/>
          <p:cNvSpPr/>
          <p:nvPr/>
        </p:nvSpPr>
        <p:spPr>
          <a:xfrm>
            <a:off x="4502362" y="1978154"/>
            <a:ext cx="1748066" cy="164408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C1 Science Process</a:t>
            </a:r>
            <a:endParaRPr lang="en-US" sz="2000" b="1" dirty="0">
              <a:solidFill>
                <a:schemeClr val="tx1"/>
              </a:solidFill>
            </a:endParaRPr>
          </a:p>
        </p:txBody>
      </p:sp>
      <p:sp>
        <p:nvSpPr>
          <p:cNvPr id="9" name="Oval 8"/>
          <p:cNvSpPr/>
          <p:nvPr/>
        </p:nvSpPr>
        <p:spPr>
          <a:xfrm>
            <a:off x="570959" y="4313855"/>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Describing Motion</a:t>
            </a:r>
            <a:endParaRPr lang="en-US" dirty="0">
              <a:solidFill>
                <a:schemeClr val="tx1"/>
              </a:solidFill>
            </a:endParaRPr>
          </a:p>
        </p:txBody>
      </p:sp>
      <p:sp>
        <p:nvSpPr>
          <p:cNvPr id="10" name="Oval 9"/>
          <p:cNvSpPr/>
          <p:nvPr/>
        </p:nvSpPr>
        <p:spPr>
          <a:xfrm>
            <a:off x="570959" y="4943336"/>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Force Diagrams</a:t>
            </a:r>
            <a:endParaRPr lang="en-US" dirty="0">
              <a:solidFill>
                <a:schemeClr val="tx1"/>
              </a:solidFill>
            </a:endParaRPr>
          </a:p>
        </p:txBody>
      </p:sp>
      <p:sp>
        <p:nvSpPr>
          <p:cNvPr id="11" name="Oval 10"/>
          <p:cNvSpPr/>
          <p:nvPr/>
        </p:nvSpPr>
        <p:spPr>
          <a:xfrm>
            <a:off x="570959" y="5562128"/>
            <a:ext cx="2980670" cy="503601"/>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Newton’s Laws</a:t>
            </a:r>
            <a:endParaRPr lang="en-US" dirty="0">
              <a:solidFill>
                <a:schemeClr val="tx1"/>
              </a:solidFill>
            </a:endParaRPr>
          </a:p>
        </p:txBody>
      </p:sp>
      <p:sp>
        <p:nvSpPr>
          <p:cNvPr id="12" name="Oval 11"/>
          <p:cNvSpPr/>
          <p:nvPr/>
        </p:nvSpPr>
        <p:spPr>
          <a:xfrm>
            <a:off x="4502362" y="4313854"/>
            <a:ext cx="1880853" cy="1751875"/>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C7 Mechanics</a:t>
            </a:r>
            <a:endParaRPr lang="en-US" sz="2000" b="1" dirty="0">
              <a:solidFill>
                <a:schemeClr val="tx1"/>
              </a:solidFill>
            </a:endParaRPr>
          </a:p>
        </p:txBody>
      </p:sp>
      <p:cxnSp>
        <p:nvCxnSpPr>
          <p:cNvPr id="14" name="Straight Arrow Connector 13"/>
          <p:cNvCxnSpPr>
            <a:stCxn id="5" idx="6"/>
          </p:cNvCxnSpPr>
          <p:nvPr/>
        </p:nvCxnSpPr>
        <p:spPr>
          <a:xfrm>
            <a:off x="3551629" y="2170716"/>
            <a:ext cx="950733" cy="251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2"/>
          </p:cNvCxnSpPr>
          <p:nvPr/>
        </p:nvCxnSpPr>
        <p:spPr>
          <a:xfrm>
            <a:off x="3551629" y="2800195"/>
            <a:ext cx="950733"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51629" y="3177875"/>
            <a:ext cx="950733" cy="23695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51629" y="4534850"/>
            <a:ext cx="950733" cy="251800"/>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51629" y="5164329"/>
            <a:ext cx="950733" cy="1"/>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51629" y="5542009"/>
            <a:ext cx="950733" cy="23695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061294" y="6419418"/>
            <a:ext cx="7394872" cy="438582"/>
          </a:xfrm>
          <a:prstGeom prst="rect">
            <a:avLst/>
          </a:prstGeom>
          <a:noFill/>
        </p:spPr>
        <p:txBody>
          <a:bodyPr wrap="square" lIns="68580" tIns="34290" rIns="68580" bIns="34290">
            <a:spAutoFit/>
          </a:bodyPr>
          <a:lstStyle/>
          <a:p>
            <a:r>
              <a:rPr lang="en-US" sz="2400" dirty="0">
                <a:ln w="0"/>
              </a:rPr>
              <a:t>Many teachers are moving </a:t>
            </a:r>
            <a:r>
              <a:rPr lang="en-US" sz="2400" dirty="0" smtClean="0">
                <a:ln w="0"/>
              </a:rPr>
              <a:t>AWAY from using “indicators.”</a:t>
            </a:r>
            <a:endParaRPr lang="en-US" sz="2400" dirty="0">
              <a:ln w="0"/>
            </a:endParaRPr>
          </a:p>
        </p:txBody>
      </p:sp>
      <p:sp>
        <p:nvSpPr>
          <p:cNvPr id="23" name="Rectangle 22"/>
          <p:cNvSpPr/>
          <p:nvPr/>
        </p:nvSpPr>
        <p:spPr>
          <a:xfrm>
            <a:off x="329558" y="3792506"/>
            <a:ext cx="6475687" cy="438582"/>
          </a:xfrm>
          <a:prstGeom prst="rect">
            <a:avLst/>
          </a:prstGeom>
          <a:noFill/>
        </p:spPr>
        <p:txBody>
          <a:bodyPr wrap="square" lIns="68580" tIns="34290" rIns="68580" bIns="34290">
            <a:spAutoFit/>
          </a:bodyPr>
          <a:lstStyle/>
          <a:p>
            <a:r>
              <a:rPr lang="en-US" sz="2400" b="1" dirty="0" smtClean="0">
                <a:ln w="0"/>
              </a:rPr>
              <a:t>AVERAGE of Indicator marks = Competency mark</a:t>
            </a:r>
            <a:endParaRPr lang="en-US" sz="2400" b="1" dirty="0">
              <a:ln w="0"/>
            </a:endParaRPr>
          </a:p>
        </p:txBody>
      </p:sp>
      <p:sp>
        <p:nvSpPr>
          <p:cNvPr id="24" name="Rectangle 23"/>
          <p:cNvSpPr/>
          <p:nvPr/>
        </p:nvSpPr>
        <p:spPr>
          <a:xfrm>
            <a:off x="7201161" y="2153864"/>
            <a:ext cx="1873200" cy="3539430"/>
          </a:xfrm>
          <a:prstGeom prst="rect">
            <a:avLst/>
          </a:prstGeom>
        </p:spPr>
        <p:txBody>
          <a:bodyPr wrap="square">
            <a:spAutoFit/>
          </a:bodyPr>
          <a:lstStyle/>
          <a:p>
            <a:r>
              <a:rPr lang="en-US" sz="2800" dirty="0" smtClean="0">
                <a:ln w="0"/>
              </a:rPr>
              <a:t>Indicators suggest </a:t>
            </a:r>
            <a:r>
              <a:rPr lang="en-US" sz="2800" dirty="0">
                <a:ln w="0"/>
              </a:rPr>
              <a:t>breadth of skills, without requiring mastery of each</a:t>
            </a:r>
          </a:p>
        </p:txBody>
      </p:sp>
      <p:sp>
        <p:nvSpPr>
          <p:cNvPr id="25" name="Rectangle 24"/>
          <p:cNvSpPr/>
          <p:nvPr/>
        </p:nvSpPr>
        <p:spPr>
          <a:xfrm>
            <a:off x="1223548" y="1441968"/>
            <a:ext cx="4656161" cy="346249"/>
          </a:xfrm>
          <a:prstGeom prst="rect">
            <a:avLst/>
          </a:prstGeom>
          <a:noFill/>
        </p:spPr>
        <p:txBody>
          <a:bodyPr wrap="square" lIns="68580" tIns="34290" rIns="68580" bIns="34290">
            <a:spAutoFit/>
          </a:bodyPr>
          <a:lstStyle/>
          <a:p>
            <a:r>
              <a:rPr lang="en-US" dirty="0" smtClean="0">
                <a:ln w="0"/>
              </a:rPr>
              <a:t>Physical Science Competencies have Indicators</a:t>
            </a:r>
            <a:endParaRPr lang="en-US" dirty="0">
              <a:ln w="0"/>
            </a:endParaRPr>
          </a:p>
        </p:txBody>
      </p:sp>
    </p:spTree>
    <p:extLst>
      <p:ext uri="{BB962C8B-B14F-4D97-AF65-F5344CB8AC3E}">
        <p14:creationId xmlns:p14="http://schemas.microsoft.com/office/powerpoint/2010/main" val="388953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Competencies</a:t>
            </a:r>
            <a:endParaRPr lang="en-US" dirty="0"/>
          </a:p>
        </p:txBody>
      </p:sp>
      <p:graphicFrame>
        <p:nvGraphicFramePr>
          <p:cNvPr id="5" name="Diagram 4"/>
          <p:cNvGraphicFramePr/>
          <p:nvPr>
            <p:extLst>
              <p:ext uri="{D42A27DB-BD31-4B8C-83A1-F6EECF244321}">
                <p14:modId xmlns:p14="http://schemas.microsoft.com/office/powerpoint/2010/main" val="2185509038"/>
              </p:ext>
            </p:extLst>
          </p:nvPr>
        </p:nvGraphicFramePr>
        <p:xfrm>
          <a:off x="0" y="1496753"/>
          <a:ext cx="5187142" cy="3806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100756" y="2345200"/>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C1</a:t>
            </a:r>
            <a:endParaRPr lang="en-US" sz="2400" b="0" cap="none" spc="0" dirty="0">
              <a:ln w="0"/>
              <a:solidFill>
                <a:schemeClr val="tx1"/>
              </a:solidFill>
            </a:endParaRPr>
          </a:p>
        </p:txBody>
      </p:sp>
      <p:sp>
        <p:nvSpPr>
          <p:cNvPr id="7" name="Rectangle 6"/>
          <p:cNvSpPr/>
          <p:nvPr/>
        </p:nvSpPr>
        <p:spPr>
          <a:xfrm>
            <a:off x="665283" y="4054005"/>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C2</a:t>
            </a:r>
            <a:endParaRPr lang="en-US" sz="2400" b="0" cap="none" spc="0" dirty="0">
              <a:ln w="0"/>
              <a:solidFill>
                <a:schemeClr val="tx1"/>
              </a:solidFill>
            </a:endParaRPr>
          </a:p>
        </p:txBody>
      </p:sp>
      <p:sp>
        <p:nvSpPr>
          <p:cNvPr id="8" name="Rectangle 7"/>
          <p:cNvSpPr/>
          <p:nvPr/>
        </p:nvSpPr>
        <p:spPr>
          <a:xfrm>
            <a:off x="1604420" y="3741010"/>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C3</a:t>
            </a:r>
            <a:endParaRPr lang="en-US" sz="2400" b="0" cap="none" spc="0" dirty="0">
              <a:ln w="0"/>
              <a:solidFill>
                <a:schemeClr val="tx1"/>
              </a:solidFill>
            </a:endParaRPr>
          </a:p>
        </p:txBody>
      </p:sp>
      <p:sp>
        <p:nvSpPr>
          <p:cNvPr id="9" name="Rectangle 8"/>
          <p:cNvSpPr/>
          <p:nvPr/>
        </p:nvSpPr>
        <p:spPr>
          <a:xfrm>
            <a:off x="2340847" y="2861503"/>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C9</a:t>
            </a:r>
            <a:endParaRPr lang="en-US" sz="2400" b="0" cap="none" spc="0" dirty="0">
              <a:ln w="0"/>
              <a:solidFill>
                <a:schemeClr val="tx1"/>
              </a:solidFill>
            </a:endParaRPr>
          </a:p>
        </p:txBody>
      </p:sp>
      <p:sp>
        <p:nvSpPr>
          <p:cNvPr id="10" name="Rectangle 9"/>
          <p:cNvSpPr/>
          <p:nvPr/>
        </p:nvSpPr>
        <p:spPr>
          <a:xfrm>
            <a:off x="2327397" y="3724667"/>
            <a:ext cx="503664" cy="461665"/>
          </a:xfrm>
          <a:prstGeom prst="rect">
            <a:avLst/>
          </a:prstGeom>
          <a:noFill/>
        </p:spPr>
        <p:txBody>
          <a:bodyPr wrap="none" lIns="91440" tIns="45720" rIns="91440" bIns="45720">
            <a:spAutoFit/>
          </a:bodyPr>
          <a:lstStyle/>
          <a:p>
            <a:pPr algn="ctr"/>
            <a:r>
              <a:rPr lang="en-US" sz="2400" dirty="0" smtClean="0">
                <a:ln w="0"/>
              </a:rPr>
              <a:t>C8</a:t>
            </a:r>
            <a:endParaRPr lang="en-US" sz="2400" b="0" cap="none" spc="0" dirty="0">
              <a:ln w="0"/>
              <a:solidFill>
                <a:schemeClr val="tx1"/>
              </a:solidFill>
            </a:endParaRPr>
          </a:p>
        </p:txBody>
      </p:sp>
      <p:sp>
        <p:nvSpPr>
          <p:cNvPr id="12" name="Rectangle 11"/>
          <p:cNvSpPr/>
          <p:nvPr/>
        </p:nvSpPr>
        <p:spPr>
          <a:xfrm>
            <a:off x="3544312" y="2345200"/>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C1</a:t>
            </a:r>
            <a:endParaRPr lang="en-US" sz="2400" b="0" cap="none" spc="0" dirty="0">
              <a:ln w="0"/>
              <a:solidFill>
                <a:schemeClr val="tx1"/>
              </a:solidFill>
            </a:endParaRPr>
          </a:p>
        </p:txBody>
      </p:sp>
      <p:sp>
        <p:nvSpPr>
          <p:cNvPr id="13" name="Rectangle 12"/>
          <p:cNvSpPr/>
          <p:nvPr/>
        </p:nvSpPr>
        <p:spPr>
          <a:xfrm>
            <a:off x="3230322" y="4186332"/>
            <a:ext cx="503664" cy="461665"/>
          </a:xfrm>
          <a:prstGeom prst="rect">
            <a:avLst/>
          </a:prstGeom>
          <a:noFill/>
        </p:spPr>
        <p:txBody>
          <a:bodyPr wrap="square" lIns="91440" tIns="45720" rIns="91440" bIns="45720">
            <a:spAutoFit/>
          </a:bodyPr>
          <a:lstStyle/>
          <a:p>
            <a:pPr algn="ctr"/>
            <a:r>
              <a:rPr lang="en-US" sz="2400" b="0" cap="none" spc="0" dirty="0" smtClean="0">
                <a:ln w="0"/>
                <a:solidFill>
                  <a:schemeClr val="tx1"/>
                </a:solidFill>
              </a:rPr>
              <a:t>C2</a:t>
            </a:r>
            <a:endParaRPr lang="en-US" sz="2400" b="0" cap="none" spc="0" dirty="0">
              <a:ln w="0"/>
              <a:solidFill>
                <a:schemeClr val="tx1"/>
              </a:solidFill>
            </a:endParaRPr>
          </a:p>
        </p:txBody>
      </p:sp>
      <p:sp>
        <p:nvSpPr>
          <p:cNvPr id="14" name="Rectangle 13"/>
          <p:cNvSpPr/>
          <p:nvPr/>
        </p:nvSpPr>
        <p:spPr>
          <a:xfrm>
            <a:off x="4105812" y="3935309"/>
            <a:ext cx="503664" cy="461665"/>
          </a:xfrm>
          <a:prstGeom prst="rect">
            <a:avLst/>
          </a:prstGeom>
          <a:noFill/>
        </p:spPr>
        <p:txBody>
          <a:bodyPr wrap="none" lIns="91440" tIns="45720" rIns="91440" bIns="45720">
            <a:spAutoFit/>
          </a:bodyPr>
          <a:lstStyle/>
          <a:p>
            <a:pPr algn="ctr"/>
            <a:r>
              <a:rPr lang="en-US" sz="2400" b="0" cap="none" spc="0" dirty="0" smtClean="0">
                <a:ln w="0"/>
                <a:solidFill>
                  <a:schemeClr val="tx1"/>
                </a:solidFill>
              </a:rPr>
              <a:t>C3</a:t>
            </a:r>
            <a:endParaRPr lang="en-US" sz="2400" b="0" cap="none" spc="0" dirty="0">
              <a:ln w="0"/>
              <a:solidFill>
                <a:schemeClr val="tx1"/>
              </a:solidFill>
            </a:endParaRPr>
          </a:p>
        </p:txBody>
      </p:sp>
      <p:sp>
        <p:nvSpPr>
          <p:cNvPr id="15" name="Rectangle 14"/>
          <p:cNvSpPr/>
          <p:nvPr/>
        </p:nvSpPr>
        <p:spPr>
          <a:xfrm>
            <a:off x="5665076" y="1618634"/>
            <a:ext cx="3659033" cy="3970318"/>
          </a:xfrm>
          <a:prstGeom prst="rect">
            <a:avLst/>
          </a:prstGeom>
          <a:noFill/>
        </p:spPr>
        <p:txBody>
          <a:bodyPr wrap="square" lIns="91440" tIns="45720" rIns="91440" bIns="45720">
            <a:spAutoFit/>
          </a:bodyPr>
          <a:lstStyle/>
          <a:p>
            <a:r>
              <a:rPr lang="en-US" sz="3600" b="0" cap="none" spc="0" dirty="0" smtClean="0">
                <a:ln w="0"/>
                <a:solidFill>
                  <a:schemeClr val="tx1"/>
                </a:solidFill>
              </a:rPr>
              <a:t>System allows </a:t>
            </a:r>
            <a:r>
              <a:rPr lang="en-US" sz="3600" dirty="0" smtClean="0">
                <a:ln w="0"/>
              </a:rPr>
              <a:t>“interdisciplinary” competencies – different teachers scoring same competency in different courses.</a:t>
            </a:r>
            <a:r>
              <a:rPr lang="en-US" sz="3600" b="0" cap="none" spc="0" dirty="0" smtClean="0">
                <a:ln w="0"/>
                <a:solidFill>
                  <a:schemeClr val="tx1"/>
                </a:solidFill>
              </a:rPr>
              <a:t> </a:t>
            </a:r>
            <a:endParaRPr lang="en-US" sz="3600" b="0" cap="none" spc="0" dirty="0">
              <a:ln w="0"/>
              <a:solidFill>
                <a:schemeClr val="tx1"/>
              </a:solidFill>
            </a:endParaRPr>
          </a:p>
        </p:txBody>
      </p:sp>
      <p:sp>
        <p:nvSpPr>
          <p:cNvPr id="16" name="Rectangle 15"/>
          <p:cNvSpPr/>
          <p:nvPr/>
        </p:nvSpPr>
        <p:spPr>
          <a:xfrm>
            <a:off x="557005" y="5872497"/>
            <a:ext cx="8270471" cy="523220"/>
          </a:xfrm>
          <a:prstGeom prst="rect">
            <a:avLst/>
          </a:prstGeom>
          <a:noFill/>
        </p:spPr>
        <p:txBody>
          <a:bodyPr wrap="square" lIns="91440" tIns="45720" rIns="91440" bIns="45720">
            <a:spAutoFit/>
          </a:bodyPr>
          <a:lstStyle/>
          <a:p>
            <a:r>
              <a:rPr lang="en-US" sz="2800" b="0" cap="none" spc="0" dirty="0" smtClean="0">
                <a:ln w="0"/>
                <a:solidFill>
                  <a:schemeClr val="tx1"/>
                </a:solidFill>
              </a:rPr>
              <a:t>We do NOT do this for </a:t>
            </a:r>
            <a:r>
              <a:rPr lang="en-US" sz="2800" b="1" cap="none" spc="0" dirty="0" smtClean="0">
                <a:ln w="0"/>
                <a:solidFill>
                  <a:schemeClr val="tx1"/>
                </a:solidFill>
              </a:rPr>
              <a:t>content</a:t>
            </a:r>
            <a:r>
              <a:rPr lang="en-US" sz="2800" b="0" cap="none" spc="0" dirty="0" smtClean="0">
                <a:ln w="0"/>
                <a:solidFill>
                  <a:schemeClr val="tx1"/>
                </a:solidFill>
              </a:rPr>
              <a:t> competencies… (yet…)</a:t>
            </a:r>
            <a:endParaRPr lang="en-US" sz="2800" b="0" cap="none" spc="0" dirty="0">
              <a:ln w="0"/>
              <a:solidFill>
                <a:schemeClr val="tx1"/>
              </a:solidFill>
            </a:endParaRPr>
          </a:p>
        </p:txBody>
      </p:sp>
    </p:spTree>
    <p:extLst>
      <p:ext uri="{BB962C8B-B14F-4D97-AF65-F5344CB8AC3E}">
        <p14:creationId xmlns:p14="http://schemas.microsoft.com/office/powerpoint/2010/main" val="4261008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896" t="11853" r="35937" b="47466"/>
          <a:stretch/>
        </p:blipFill>
        <p:spPr>
          <a:xfrm>
            <a:off x="5226247" y="3854095"/>
            <a:ext cx="3917753" cy="2975957"/>
          </a:xfrm>
          <a:prstGeom prst="rect">
            <a:avLst/>
          </a:prstGeom>
        </p:spPr>
      </p:pic>
      <p:pic>
        <p:nvPicPr>
          <p:cNvPr id="12" name="Picture 11"/>
          <p:cNvPicPr>
            <a:picLocks noChangeAspect="1"/>
          </p:cNvPicPr>
          <p:nvPr/>
        </p:nvPicPr>
        <p:blipFill rotWithShape="1">
          <a:blip r:embed="rId3"/>
          <a:srcRect l="21059" t="24502" r="44294" b="40481"/>
          <a:stretch/>
        </p:blipFill>
        <p:spPr>
          <a:xfrm>
            <a:off x="3918470" y="1020265"/>
            <a:ext cx="3379305" cy="2561590"/>
          </a:xfrm>
          <a:prstGeom prst="rect">
            <a:avLst/>
          </a:prstGeom>
        </p:spPr>
      </p:pic>
      <p:sp>
        <p:nvSpPr>
          <p:cNvPr id="3" name="TextBox 2"/>
          <p:cNvSpPr txBox="1"/>
          <p:nvPr/>
        </p:nvSpPr>
        <p:spPr>
          <a:xfrm>
            <a:off x="631065" y="592428"/>
            <a:ext cx="6168981" cy="646331"/>
          </a:xfrm>
          <a:prstGeom prst="rect">
            <a:avLst/>
          </a:prstGeom>
          <a:noFill/>
        </p:spPr>
        <p:txBody>
          <a:bodyPr wrap="square" rtlCol="0">
            <a:spAutoFit/>
          </a:bodyPr>
          <a:lstStyle/>
          <a:p>
            <a:r>
              <a:rPr lang="en-US" sz="3600" dirty="0" smtClean="0">
                <a:solidFill>
                  <a:schemeClr val="accent5">
                    <a:lumMod val="75000"/>
                  </a:schemeClr>
                </a:solidFill>
                <a:latin typeface="Arial Black" panose="020B0A04020102020204" pitchFamily="34" charset="0"/>
              </a:rPr>
              <a:t>Standards</a:t>
            </a:r>
            <a:endParaRPr lang="en-US" sz="3600" dirty="0">
              <a:solidFill>
                <a:schemeClr val="accent5">
                  <a:lumMod val="75000"/>
                </a:schemeClr>
              </a:solidFill>
              <a:latin typeface="Arial Black" panose="020B0A04020102020204" pitchFamily="34" charset="0"/>
            </a:endParaRPr>
          </a:p>
        </p:txBody>
      </p:sp>
      <p:pic>
        <p:nvPicPr>
          <p:cNvPr id="5" name="Picture 4"/>
          <p:cNvPicPr>
            <a:picLocks noChangeAspect="1"/>
          </p:cNvPicPr>
          <p:nvPr/>
        </p:nvPicPr>
        <p:blipFill rotWithShape="1">
          <a:blip r:embed="rId4"/>
          <a:srcRect l="17781" t="19850" r="51453" b="23635"/>
          <a:stretch/>
        </p:blipFill>
        <p:spPr>
          <a:xfrm>
            <a:off x="528033" y="1455312"/>
            <a:ext cx="3000777" cy="4134120"/>
          </a:xfrm>
          <a:prstGeom prst="rect">
            <a:avLst/>
          </a:prstGeom>
        </p:spPr>
      </p:pic>
      <p:cxnSp>
        <p:nvCxnSpPr>
          <p:cNvPr id="7" name="Straight Connector 6"/>
          <p:cNvCxnSpPr/>
          <p:nvPr/>
        </p:nvCxnSpPr>
        <p:spPr>
          <a:xfrm>
            <a:off x="631065" y="4623515"/>
            <a:ext cx="27560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Line Callout 3 (No Border) 7"/>
          <p:cNvSpPr/>
          <p:nvPr/>
        </p:nvSpPr>
        <p:spPr>
          <a:xfrm>
            <a:off x="986521" y="5320169"/>
            <a:ext cx="2273513" cy="538526"/>
          </a:xfrm>
          <a:prstGeom prst="callout3">
            <a:avLst>
              <a:gd name="adj1" fmla="val 227"/>
              <a:gd name="adj2" fmla="val -849"/>
              <a:gd name="adj3" fmla="val -33733"/>
              <a:gd name="adj4" fmla="val -31634"/>
              <a:gd name="adj5" fmla="val -153152"/>
              <a:gd name="adj6" fmla="val -37247"/>
              <a:gd name="adj7" fmla="val -134014"/>
              <a:gd name="adj8" fmla="val -2236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longer used, but can’t delete…</a:t>
            </a:r>
            <a:endParaRPr lang="en-US" dirty="0">
              <a:solidFill>
                <a:schemeClr val="tx1"/>
              </a:solidFill>
            </a:endParaRPr>
          </a:p>
        </p:txBody>
      </p:sp>
      <p:sp>
        <p:nvSpPr>
          <p:cNvPr id="13" name="TextBox 12"/>
          <p:cNvSpPr txBox="1"/>
          <p:nvPr/>
        </p:nvSpPr>
        <p:spPr>
          <a:xfrm>
            <a:off x="3987298" y="4858504"/>
            <a:ext cx="1592751" cy="923330"/>
          </a:xfrm>
          <a:prstGeom prst="rect">
            <a:avLst/>
          </a:prstGeom>
          <a:solidFill>
            <a:schemeClr val="accent5">
              <a:lumMod val="20000"/>
              <a:lumOff val="80000"/>
            </a:schemeClr>
          </a:solidFill>
        </p:spPr>
        <p:txBody>
          <a:bodyPr wrap="square" rtlCol="0">
            <a:spAutoFit/>
          </a:bodyPr>
          <a:lstStyle/>
          <a:p>
            <a:r>
              <a:rPr lang="en-US" dirty="0" smtClean="0"/>
              <a:t>Course Competencies</a:t>
            </a:r>
          </a:p>
          <a:p>
            <a:r>
              <a:rPr lang="en-US" dirty="0" smtClean="0"/>
              <a:t> &amp; Indicators</a:t>
            </a:r>
            <a:endParaRPr lang="en-US" dirty="0"/>
          </a:p>
        </p:txBody>
      </p:sp>
      <p:sp>
        <p:nvSpPr>
          <p:cNvPr id="14" name="TextBox 13"/>
          <p:cNvSpPr txBox="1"/>
          <p:nvPr/>
        </p:nvSpPr>
        <p:spPr>
          <a:xfrm>
            <a:off x="6816215" y="2436983"/>
            <a:ext cx="2335437" cy="646331"/>
          </a:xfrm>
          <a:prstGeom prst="rect">
            <a:avLst/>
          </a:prstGeom>
          <a:solidFill>
            <a:schemeClr val="accent5">
              <a:lumMod val="20000"/>
              <a:lumOff val="80000"/>
            </a:schemeClr>
          </a:solidFill>
        </p:spPr>
        <p:txBody>
          <a:bodyPr wrap="square" rtlCol="0">
            <a:spAutoFit/>
          </a:bodyPr>
          <a:lstStyle/>
          <a:p>
            <a:r>
              <a:rPr lang="en-US" dirty="0" smtClean="0"/>
              <a:t>21</a:t>
            </a:r>
            <a:r>
              <a:rPr lang="en-US" baseline="30000" dirty="0" smtClean="0"/>
              <a:t>st</a:t>
            </a:r>
            <a:r>
              <a:rPr lang="en-US" dirty="0" smtClean="0"/>
              <a:t> Century</a:t>
            </a:r>
          </a:p>
          <a:p>
            <a:r>
              <a:rPr lang="en-US" dirty="0" smtClean="0"/>
              <a:t>Learning Expectations</a:t>
            </a:r>
            <a:endParaRPr lang="en-US" dirty="0"/>
          </a:p>
        </p:txBody>
      </p:sp>
    </p:spTree>
    <p:extLst>
      <p:ext uri="{BB962C8B-B14F-4D97-AF65-F5344CB8AC3E}">
        <p14:creationId xmlns:p14="http://schemas.microsoft.com/office/powerpoint/2010/main" val="415655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1290</TotalTime>
  <Words>1869</Words>
  <Application>Microsoft Office PowerPoint</Application>
  <PresentationFormat>On-screen Show (4:3)</PresentationFormat>
  <Paragraphs>309</Paragraphs>
  <Slides>32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Calibri Light</vt:lpstr>
      <vt:lpstr>Wingdings</vt:lpstr>
      <vt:lpstr>Office Theme</vt:lpstr>
      <vt:lpstr>Competency-Based Assessment and Reporting</vt:lpstr>
      <vt:lpstr>Competency-Based</vt:lpstr>
      <vt:lpstr>Different Types of Competencies</vt:lpstr>
      <vt:lpstr>Paradigm Shift…</vt:lpstr>
      <vt:lpstr>Wording has Changed… Numbers Remain</vt:lpstr>
      <vt:lpstr>Content Competencies</vt:lpstr>
      <vt:lpstr>Many Course Competencies  also have “Indicators”…</vt:lpstr>
      <vt:lpstr>Content Competencies</vt:lpstr>
      <vt:lpstr>PowerPoint Presentation</vt:lpstr>
      <vt:lpstr>PowerPoint Presentation</vt:lpstr>
      <vt:lpstr>PowerPoint Presentation</vt:lpstr>
      <vt:lpstr>PowerPoint Presentation</vt:lpstr>
      <vt:lpstr>PowerPoint Presentation</vt:lpstr>
      <vt:lpstr>Content Competency Marks</vt:lpstr>
      <vt:lpstr>Competency Marks Example: Formative vs Summative</vt:lpstr>
      <vt:lpstr>Competency Marks Example: Incremental / Most Recent</vt:lpstr>
      <vt:lpstr>Competency Marks Example: Indicators</vt:lpstr>
      <vt:lpstr>Competency Marks Example: BREADTH of Assessments</vt:lpstr>
      <vt:lpstr>Competency Marks Example: Projects</vt:lpstr>
      <vt:lpstr>PowerPoint Presentation</vt:lpstr>
      <vt:lpstr>PowerPoint Presentation</vt:lpstr>
      <vt:lpstr>USE of Content Competency Marks</vt:lpstr>
      <vt:lpstr>Competency   vs   Final Grade</vt:lpstr>
      <vt:lpstr>Awarding Credit &amp;  Final LETTER Grade</vt:lpstr>
      <vt:lpstr>Reporting:</vt:lpstr>
      <vt:lpstr>PMHS Quarterly  Progress Reports</vt:lpstr>
      <vt:lpstr>Communicating Grades…</vt:lpstr>
      <vt:lpstr>Traditional Transcript</vt:lpstr>
      <vt:lpstr>Traditional Year End Report Card</vt:lpstr>
      <vt:lpstr>Custom Scores  Detail Page</vt:lpstr>
      <vt:lpstr>Individual Assessments…</vt:lpstr>
      <vt:lpstr>Overall vs Content Competencies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Competency-Based Assessment and Reporting</dc:title>
  <dc:creator>Kiza Armour</dc:creator>
  <cp:lastModifiedBy>Kiza Armour</cp:lastModifiedBy>
  <cp:revision>110</cp:revision>
  <dcterms:created xsi:type="dcterms:W3CDTF">2015-01-06T20:06:46Z</dcterms:created>
  <dcterms:modified xsi:type="dcterms:W3CDTF">2015-02-13T02:23:36Z</dcterms:modified>
</cp:coreProperties>
</file>